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2.wav" ContentType="audio/wav"/>
  <Override PartName="/ppt/notesSlides/notesSlide4.xml" ContentType="application/vnd.openxmlformats-officedocument.presentationml.notesSlide+xml"/>
  <Override PartName="/ppt/media/image12.jpg" ContentType="image/png"/>
  <Override PartName="/ppt/media/audio3.wav" ContentType="audio/wav"/>
  <Override PartName="/ppt/notesSlides/notesSlide5.xml" ContentType="application/vnd.openxmlformats-officedocument.presentationml.notesSlide+xml"/>
  <Override PartName="/ppt/media/audio4.wav" ContentType="audio/wav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0" r:id="rId2"/>
    <p:sldMasterId id="2147483672" r:id="rId3"/>
    <p:sldMasterId id="2147483696" r:id="rId4"/>
    <p:sldMasterId id="2147483708" r:id="rId5"/>
    <p:sldMasterId id="2147483720" r:id="rId6"/>
  </p:sldMasterIdLst>
  <p:notesMasterIdLst>
    <p:notesMasterId r:id="rId27"/>
  </p:notesMasterIdLst>
  <p:sldIdLst>
    <p:sldId id="1973" r:id="rId7"/>
    <p:sldId id="2011" r:id="rId8"/>
    <p:sldId id="1952" r:id="rId9"/>
    <p:sldId id="1971" r:id="rId10"/>
    <p:sldId id="1987" r:id="rId11"/>
    <p:sldId id="2005" r:id="rId12"/>
    <p:sldId id="1869" r:id="rId13"/>
    <p:sldId id="1962" r:id="rId14"/>
    <p:sldId id="1990" r:id="rId15"/>
    <p:sldId id="2000" r:id="rId16"/>
    <p:sldId id="2010" r:id="rId17"/>
    <p:sldId id="2006" r:id="rId18"/>
    <p:sldId id="389" r:id="rId19"/>
    <p:sldId id="1923" r:id="rId20"/>
    <p:sldId id="1925" r:id="rId21"/>
    <p:sldId id="1991" r:id="rId22"/>
    <p:sldId id="1933" r:id="rId23"/>
    <p:sldId id="2008" r:id="rId24"/>
    <p:sldId id="865" r:id="rId25"/>
    <p:sldId id="2012" r:id="rId26"/>
  </p:sldIdLst>
  <p:sldSz cx="9144000" cy="6858000" type="screen4x3"/>
  <p:notesSz cx="6858000" cy="9144000"/>
  <p:defaultTextStyle>
    <a:defPPr>
      <a:defRPr lang="it-IT"/>
    </a:defPPr>
    <a:lvl1pPr algn="ctr" rtl="0" eaLnBrk="0" fontAlgn="base" hangingPunct="0">
      <a:spcBef>
        <a:spcPct val="0"/>
      </a:spcBef>
      <a:spcAft>
        <a:spcPct val="0"/>
      </a:spcAft>
      <a:defRPr sz="2200" b="1" kern="1200">
        <a:solidFill>
          <a:srgbClr val="FFFF00"/>
        </a:solidFill>
        <a:latin typeface="Comic Sans MS" pitchFamily="66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200" b="1" kern="1200">
        <a:solidFill>
          <a:srgbClr val="FFFF00"/>
        </a:solidFill>
        <a:latin typeface="Comic Sans MS" pitchFamily="66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200" b="1" kern="1200">
        <a:solidFill>
          <a:srgbClr val="FFFF00"/>
        </a:solidFill>
        <a:latin typeface="Comic Sans MS" pitchFamily="66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200" b="1" kern="1200">
        <a:solidFill>
          <a:srgbClr val="FFFF00"/>
        </a:solidFill>
        <a:latin typeface="Comic Sans MS" pitchFamily="66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200" b="1" kern="1200">
        <a:solidFill>
          <a:srgbClr val="FFFF00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200" b="1" kern="1200">
        <a:solidFill>
          <a:srgbClr val="FFFF00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200" b="1" kern="1200">
        <a:solidFill>
          <a:srgbClr val="FFFF00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200" b="1" kern="1200">
        <a:solidFill>
          <a:srgbClr val="FFFF00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200" b="1" kern="1200">
        <a:solidFill>
          <a:srgbClr val="FFFF00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D4C0D"/>
    <a:srgbClr val="66FF33"/>
    <a:srgbClr val="FF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06" autoAdjust="0"/>
    <p:restoredTop sz="94617" autoAdjust="0"/>
  </p:normalViewPr>
  <p:slideViewPr>
    <p:cSldViewPr>
      <p:cViewPr varScale="1">
        <p:scale>
          <a:sx n="63" d="100"/>
          <a:sy n="63" d="100"/>
        </p:scale>
        <p:origin x="1392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84" y="-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0572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it-IT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6021388" y="0"/>
            <a:ext cx="8366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it-IT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3513138" cy="1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69363"/>
            <a:ext cx="11239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it-IT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462713" y="8869363"/>
            <a:ext cx="3952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75126F24-DD79-467D-97A0-4A425325D083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27182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126F24-DD79-467D-97A0-4A425325D083}" type="slidenum">
              <a:rPr kumimoji="0" 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123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126F24-DD79-467D-97A0-4A425325D083}" type="slidenum">
              <a:rPr kumimoji="0" 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515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126F24-DD79-467D-97A0-4A425325D083}" type="slidenum">
              <a:rPr kumimoji="0" 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2724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126F24-DD79-467D-97A0-4A425325D083}" type="slidenum">
              <a:rPr kumimoji="0" 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1233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126F24-DD79-467D-97A0-4A425325D083}" type="slidenum">
              <a:rPr kumimoji="0" 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72321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126F24-DD79-467D-97A0-4A425325D083}" type="slidenum">
              <a:rPr kumimoji="0" 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9970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4F6118-9934-453C-B935-DF664247F6A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DAB66-3F89-4D63-A26F-C7628361C99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E27A33-8D76-4491-A330-F283A69C78A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436D9B-A6BB-4DA2-99AD-F1E93589613E}" type="slidenum">
              <a:rPr lang="it-IT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3184413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05E0A9-7D1F-44BE-91CD-F926BC21BA8D}" type="slidenum">
              <a:rPr lang="it-IT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3135958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F72518-2AAE-4539-A8C3-ADB1D8E8BCF8}" type="slidenum">
              <a:rPr lang="it-IT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025215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3D053-2586-42D1-AB6A-37E4ADAAB2E2}" type="slidenum">
              <a:rPr lang="it-IT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584961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CB9C05-0231-4E19-BD9F-757ADC0FFCD5}" type="slidenum">
              <a:rPr lang="it-IT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766426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B47F4-1304-46A6-AE5A-9273AE3BE852}" type="slidenum">
              <a:rPr lang="it-IT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13633519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FF1024-6548-451A-93BC-52AA3DA4ACCF}" type="slidenum">
              <a:rPr lang="it-IT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666432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3EE790-6775-405A-B2C5-6606448EB4B6}" type="slidenum">
              <a:rPr lang="it-IT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15135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331A7C-A83D-4341-B740-C51987D9586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55092C-38CF-4D01-8C12-732B83BF9065}" type="slidenum">
              <a:rPr lang="it-IT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4169077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1168EF-35C4-4986-B544-66891EB2895D}" type="slidenum">
              <a:rPr lang="it-IT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249328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40FE00-5324-4ED8-9EA3-B7B917A9EB62}" type="slidenum">
              <a:rPr lang="it-IT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8116577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D7A19D-98E6-413E-8C2D-A305D43EE490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390583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5AAF9A-CCFC-4D51-BAAF-09F2C54091D2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509048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B4B49C-C764-44B7-8430-D1636326443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011654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4AFB3-180A-44FD-80A4-1140295AA3B8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9974889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D17CC-FA30-46D4-B8AE-68A1E40A622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723208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86599-B50F-434B-BD9B-A72E7B84A1A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5233556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C9D78-7F1A-41F7-BB1C-C03A87C230F1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02547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DF5A23-F882-454C-B803-F0B47372BA7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55A2A4-8E84-464C-AA3E-1CB89277E42D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8898602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CEB037-E960-4299-B16F-31D5D714DF37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9092893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93ED2-A972-413D-A354-BBB43537B8D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409228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CA0689-EEFD-4702-A734-6D33346ECBA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4078349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D7A19D-98E6-413E-8C2D-A305D43EE490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5487937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5AAF9A-CCFC-4D51-BAAF-09F2C54091D2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0005786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B4B49C-C764-44B7-8430-D1636326443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2749788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4AFB3-180A-44FD-80A4-1140295AA3B8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7474178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D17CC-FA30-46D4-B8AE-68A1E40A622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4054031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86599-B50F-434B-BD9B-A72E7B84A1A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876028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EAC30A-3BDB-4348-9D71-A84A6AF35AC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C9D78-7F1A-41F7-BB1C-C03A87C230F1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4749617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55A2A4-8E84-464C-AA3E-1CB89277E42D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8184904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CEB037-E960-4299-B16F-31D5D714DF37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1238900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93ED2-A972-413D-A354-BBB43537B8D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0344859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CA0689-EEFD-4702-A734-6D33346ECBA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1717708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D7A19D-98E6-413E-8C2D-A305D43EE490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3226370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5AAF9A-CCFC-4D51-BAAF-09F2C54091D2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4520360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B4B49C-C764-44B7-8430-D1636326443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0950633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4AFB3-180A-44FD-80A4-1140295AA3B8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353903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D17CC-FA30-46D4-B8AE-68A1E40A622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635366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8C8CCF-0E76-4639-9F06-676F03A4BF6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86599-B50F-434B-BD9B-A72E7B84A1A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3791742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C9D78-7F1A-41F7-BB1C-C03A87C230F1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7493189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55A2A4-8E84-464C-AA3E-1CB89277E42D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5882823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CEB037-E960-4299-B16F-31D5D714DF37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075819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93ED2-A972-413D-A354-BBB43537B8D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9601618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CA0689-EEFD-4702-A734-6D33346ECBA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4028781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D7A19D-98E6-413E-8C2D-A305D43EE490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2580783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5AAF9A-CCFC-4D51-BAAF-09F2C54091D2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1441353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B4B49C-C764-44B7-8430-D1636326443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6766789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4AFB3-180A-44FD-80A4-1140295AA3B8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500941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5A9C8D-239E-43CE-BDC8-2105DBE3A17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D17CC-FA30-46D4-B8AE-68A1E40A622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4397920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86599-B50F-434B-BD9B-A72E7B84A1A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9130665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C9D78-7F1A-41F7-BB1C-C03A87C230F1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3005344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55A2A4-8E84-464C-AA3E-1CB89277E42D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5502994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CEB037-E960-4299-B16F-31D5D714DF37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3927175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93ED2-A972-413D-A354-BBB43537B8D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8967333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CA0689-EEFD-4702-A734-6D33346ECBA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329943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0A17E9-C894-4FDF-9946-85EE884E29B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90A77D-6AFA-4F54-B10D-C848A9F02EB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6FE3F3-2E03-464A-A085-AC500F5896D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fld id="{3C5E57A5-15E8-49D5-B011-8CEDB2F31B58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fld id="{B9F77FF7-1A43-45C8-8F89-56E21BA3F3B4}" type="slidenum">
              <a:rPr lang="it-IT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974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fld id="{F41D7612-9A87-4CD1-9957-FC6FA2881756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1202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fld id="{F41D7612-9A87-4CD1-9957-FC6FA2881756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2511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fld id="{F41D7612-9A87-4CD1-9957-FC6FA2881756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4153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fld id="{F41D7612-9A87-4CD1-9957-FC6FA2881756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4601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testo, schermata, design&#10;&#10;Descrizione generata automaticamente">
            <a:extLst>
              <a:ext uri="{FF2B5EF4-FFF2-40B4-BE49-F238E27FC236}">
                <a16:creationId xmlns:a16="http://schemas.microsoft.com/office/drawing/2014/main" id="{A48EC818-9E10-B4D4-F19A-A401654B3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8795"/>
            <a:ext cx="9144000" cy="5609205"/>
          </a:xfrm>
          <a:prstGeom prst="rect">
            <a:avLst/>
          </a:prstGeom>
        </p:spPr>
      </p:pic>
      <p:sp>
        <p:nvSpPr>
          <p:cNvPr id="12" name="Rectangle 5">
            <a:extLst>
              <a:ext uri="{FF2B5EF4-FFF2-40B4-BE49-F238E27FC236}">
                <a16:creationId xmlns:a16="http://schemas.microsoft.com/office/drawing/2014/main" id="{EFFF5BAB-C360-426F-B244-C2C304AB6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80672"/>
            <a:ext cx="9144000" cy="1477328"/>
          </a:xfrm>
          <a:prstGeom prst="rect">
            <a:avLst/>
          </a:prstGeom>
          <a:solidFill>
            <a:schemeClr val="tx1">
              <a:alpha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numCol="1">
            <a:spAutoFit/>
          </a:bodyPr>
          <a:lstStyle/>
          <a:p>
            <a:r>
              <a:rPr lang="es-PE" sz="1800"/>
              <a:t>Paolo Musso, Wilmer Atachahua Ursua, Jhomira Larissa Aylas Torres,</a:t>
            </a:r>
          </a:p>
          <a:p>
            <a:r>
              <a:rPr lang="es-PE" sz="1800"/>
              <a:t>Guisella Azcona Avalos, Luzmila Casique Coronado, Liz Chávez Sánchez,</a:t>
            </a:r>
          </a:p>
          <a:p>
            <a:r>
              <a:rPr lang="es-PE" sz="1800"/>
              <a:t>Gedeon Comante Asencio, Rudy Walter Flores Durand, Juan López Bautista, Janina Navarro Linares, Lourdese Yessenia Paredes García,</a:t>
            </a:r>
          </a:p>
          <a:p>
            <a:r>
              <a:rPr lang="es-PE" sz="1800"/>
              <a:t>Jovita Vásquez Balarezo, Remigio Zapata Cesareo, Esaú Zumaeta Rojas</a:t>
            </a:r>
            <a:endParaRPr lang="es-PE" sz="1800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1AF9462-5017-990C-DD07-F1150FFC33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72000"/>
            <a:ext cx="8915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small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Insights for SETI from linguistics studies in the Peruvian Amazon</a:t>
            </a:r>
            <a:endParaRPr kumimoji="0" lang="es-PE" sz="3200" b="1" i="0" u="none" strike="noStrike" kern="1200" cap="small" spc="0" normalizeH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880003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DE9E6131-7BB7-48C8-9CCB-079DF9CE1D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573298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8631876C-1401-3150-1998-F4156F49B382}"/>
              </a:ext>
            </a:extLst>
          </p:cNvPr>
          <p:cNvGrpSpPr/>
          <p:nvPr/>
        </p:nvGrpSpPr>
        <p:grpSpPr>
          <a:xfrm>
            <a:off x="360000" y="2520000"/>
            <a:ext cx="8558213" cy="4030213"/>
            <a:chOff x="360000" y="2520000"/>
            <a:chExt cx="8558213" cy="4030213"/>
          </a:xfrm>
        </p:grpSpPr>
        <p:grpSp>
          <p:nvGrpSpPr>
            <p:cNvPr id="7" name="Group 3">
              <a:extLst>
                <a:ext uri="{FF2B5EF4-FFF2-40B4-BE49-F238E27FC236}">
                  <a16:creationId xmlns:a16="http://schemas.microsoft.com/office/drawing/2014/main" id="{E3974F5A-A31F-4105-A625-1960F4BCAB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0000" y="2920000"/>
              <a:ext cx="8558213" cy="430213"/>
              <a:chOff x="204" y="1046"/>
              <a:chExt cx="5391" cy="271"/>
            </a:xfrm>
          </p:grpSpPr>
          <p:sp>
            <p:nvSpPr>
              <p:cNvPr id="8" name="AutoShape 4">
                <a:extLst>
                  <a:ext uri="{FF2B5EF4-FFF2-40B4-BE49-F238E27FC236}">
                    <a16:creationId xmlns:a16="http://schemas.microsoft.com/office/drawing/2014/main" id="{2B832C8B-A8FA-4755-A09E-937F9BD05DD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04" y="1094"/>
                <a:ext cx="180" cy="152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endParaRPr>
              </a:p>
            </p:txBody>
          </p:sp>
          <p:sp>
            <p:nvSpPr>
              <p:cNvPr id="9" name="Rectangle 5">
                <a:extLst>
                  <a:ext uri="{FF2B5EF4-FFF2-40B4-BE49-F238E27FC236}">
                    <a16:creationId xmlns:a16="http://schemas.microsoft.com/office/drawing/2014/main" id="{BB390CE0-4EC4-4701-B9E7-EC1AE6554E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1046"/>
                <a:ext cx="5115" cy="271"/>
              </a:xfrm>
              <a:prstGeom prst="rect">
                <a:avLst/>
              </a:prstGeom>
              <a:solidFill>
                <a:schemeClr val="tx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numCol="1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_tradnl" sz="2200" b="1" i="0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omic Sans MS" pitchFamily="66" charset="0"/>
                    <a:ea typeface="+mn-ea"/>
                    <a:cs typeface="+mn-cs"/>
                  </a:rPr>
                  <a:t>PERU</a:t>
                </a:r>
                <a:endParaRPr kumimoji="0" lang="es-PE" sz="2200" b="1" i="0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Group 3">
              <a:extLst>
                <a:ext uri="{FF2B5EF4-FFF2-40B4-BE49-F238E27FC236}">
                  <a16:creationId xmlns:a16="http://schemas.microsoft.com/office/drawing/2014/main" id="{954E51F0-0A52-4C00-A2F1-3F27C3A9CF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0000" y="2520000"/>
              <a:ext cx="8558213" cy="430213"/>
              <a:chOff x="204" y="1046"/>
              <a:chExt cx="5391" cy="271"/>
            </a:xfrm>
          </p:grpSpPr>
          <p:sp>
            <p:nvSpPr>
              <p:cNvPr id="11" name="AutoShape 4">
                <a:extLst>
                  <a:ext uri="{FF2B5EF4-FFF2-40B4-BE49-F238E27FC236}">
                    <a16:creationId xmlns:a16="http://schemas.microsoft.com/office/drawing/2014/main" id="{A146819E-A2AB-49A9-B154-6AD0841D273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04" y="1091"/>
                <a:ext cx="180" cy="152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endParaRPr>
              </a:p>
            </p:txBody>
          </p:sp>
          <p:sp>
            <p:nvSpPr>
              <p:cNvPr id="12" name="Rectangle 5">
                <a:extLst>
                  <a:ext uri="{FF2B5EF4-FFF2-40B4-BE49-F238E27FC236}">
                    <a16:creationId xmlns:a16="http://schemas.microsoft.com/office/drawing/2014/main" id="{E437B94B-0021-4E9F-A0DD-A4F5FB50E6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1046"/>
                <a:ext cx="5115" cy="271"/>
              </a:xfrm>
              <a:prstGeom prst="rect">
                <a:avLst/>
              </a:prstGeom>
              <a:solidFill>
                <a:schemeClr val="tx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numCol="1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_tradnl" sz="2200" b="1" i="0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omic Sans MS" pitchFamily="66" charset="0"/>
                    <a:ea typeface="+mn-ea"/>
                    <a:cs typeface="+mn-cs"/>
                  </a:rPr>
                  <a:t>ITALY</a:t>
                </a:r>
                <a:endParaRPr kumimoji="0" lang="es-PE" sz="2200" b="1" i="0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ruppo 12">
              <a:extLst>
                <a:ext uri="{FF2B5EF4-FFF2-40B4-BE49-F238E27FC236}">
                  <a16:creationId xmlns:a16="http://schemas.microsoft.com/office/drawing/2014/main" id="{F57BA21C-B244-4FD2-8A48-6F21008076E7}"/>
                </a:ext>
              </a:extLst>
            </p:cNvPr>
            <p:cNvGrpSpPr/>
            <p:nvPr/>
          </p:nvGrpSpPr>
          <p:grpSpPr>
            <a:xfrm>
              <a:off x="360000" y="3320000"/>
              <a:ext cx="8558213" cy="3230213"/>
              <a:chOff x="360000" y="3320000"/>
              <a:chExt cx="8558213" cy="3230213"/>
            </a:xfrm>
          </p:grpSpPr>
          <p:grpSp>
            <p:nvGrpSpPr>
              <p:cNvPr id="14" name="Group 3">
                <a:extLst>
                  <a:ext uri="{FF2B5EF4-FFF2-40B4-BE49-F238E27FC236}">
                    <a16:creationId xmlns:a16="http://schemas.microsoft.com/office/drawing/2014/main" id="{A6EDE487-8584-48B5-A7D1-5213D82CDCD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0000" y="3320000"/>
                <a:ext cx="8558213" cy="430213"/>
                <a:chOff x="204" y="1046"/>
                <a:chExt cx="5391" cy="271"/>
              </a:xfrm>
            </p:grpSpPr>
            <p:sp>
              <p:nvSpPr>
                <p:cNvPr id="37" name="AutoShape 4">
                  <a:extLst>
                    <a:ext uri="{FF2B5EF4-FFF2-40B4-BE49-F238E27FC236}">
                      <a16:creationId xmlns:a16="http://schemas.microsoft.com/office/drawing/2014/main" id="{06CEB8FC-5600-43F3-B8AA-DF0B8928E5D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04" y="1094"/>
                  <a:ext cx="180" cy="15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omic Sans MS" pitchFamily="66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Rectangle 5">
                  <a:extLst>
                    <a:ext uri="{FF2B5EF4-FFF2-40B4-BE49-F238E27FC236}">
                      <a16:creationId xmlns:a16="http://schemas.microsoft.com/office/drawing/2014/main" id="{8DFAC1F5-6DF8-481E-B954-7BC1AFECD8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0" y="1046"/>
                  <a:ext cx="5115" cy="271"/>
                </a:xfrm>
                <a:prstGeom prst="rect">
                  <a:avLst/>
                </a:prstGeom>
                <a:solidFill>
                  <a:schemeClr val="tx1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numCol="1">
                  <a:spAutoFit/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s-ES_tradnl" dirty="0"/>
                    <a:t>A</a:t>
                  </a:r>
                  <a:r>
                    <a:rPr kumimoji="0" lang="es-ES_tradnl" sz="2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latin typeface="Comic Sans MS" pitchFamily="66" charset="0"/>
                      <a:ea typeface="+mn-ea"/>
                      <a:cs typeface="+mn-cs"/>
                    </a:rPr>
                    <a:t>RGENTINA</a:t>
                  </a:r>
                  <a:endParaRPr kumimoji="0" lang="es-PE" sz="2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omic Sans MS" pitchFamily="66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5" name="Group 3">
                <a:extLst>
                  <a:ext uri="{FF2B5EF4-FFF2-40B4-BE49-F238E27FC236}">
                    <a16:creationId xmlns:a16="http://schemas.microsoft.com/office/drawing/2014/main" id="{9B27B09D-9D91-4DD5-85FF-10C5387D7E8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0000" y="4120000"/>
                <a:ext cx="8558213" cy="430213"/>
                <a:chOff x="204" y="1046"/>
                <a:chExt cx="5391" cy="271"/>
              </a:xfrm>
            </p:grpSpPr>
            <p:sp>
              <p:nvSpPr>
                <p:cNvPr id="35" name="AutoShape 4">
                  <a:extLst>
                    <a:ext uri="{FF2B5EF4-FFF2-40B4-BE49-F238E27FC236}">
                      <a16:creationId xmlns:a16="http://schemas.microsoft.com/office/drawing/2014/main" id="{1CD1D688-5896-449A-8FA7-6D0116A0F3B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04" y="1094"/>
                  <a:ext cx="180" cy="15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omic Sans MS" pitchFamily="66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Rectangle 5">
                  <a:extLst>
                    <a:ext uri="{FF2B5EF4-FFF2-40B4-BE49-F238E27FC236}">
                      <a16:creationId xmlns:a16="http://schemas.microsoft.com/office/drawing/2014/main" id="{4B0E9550-8250-42BD-AF41-FE46AFCBDD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0" y="1046"/>
                  <a:ext cx="5115" cy="271"/>
                </a:xfrm>
                <a:prstGeom prst="rect">
                  <a:avLst/>
                </a:prstGeom>
                <a:solidFill>
                  <a:schemeClr val="tx1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numCol="1">
                  <a:spAutoFit/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ES_tradnl" sz="2200" b="1" i="0" strike="noStrike" kern="1200" cap="none" spc="0" normalizeH="0" baseline="0" noProof="0" dirty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latin typeface="Comic Sans MS" pitchFamily="66" charset="0"/>
                      <a:ea typeface="+mn-ea"/>
                      <a:cs typeface="+mn-cs"/>
                    </a:rPr>
                    <a:t>CANADA</a:t>
                  </a:r>
                  <a:endParaRPr kumimoji="0" lang="es-PE" sz="2200" b="1" i="0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omic Sans MS" pitchFamily="66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" name="Group 3">
                <a:extLst>
                  <a:ext uri="{FF2B5EF4-FFF2-40B4-BE49-F238E27FC236}">
                    <a16:creationId xmlns:a16="http://schemas.microsoft.com/office/drawing/2014/main" id="{8924DA3C-1C50-4F1C-8611-327C3447FE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0000" y="4520000"/>
                <a:ext cx="8558213" cy="430213"/>
                <a:chOff x="204" y="1046"/>
                <a:chExt cx="5391" cy="271"/>
              </a:xfrm>
            </p:grpSpPr>
            <p:sp>
              <p:nvSpPr>
                <p:cNvPr id="33" name="AutoShape 4">
                  <a:extLst>
                    <a:ext uri="{FF2B5EF4-FFF2-40B4-BE49-F238E27FC236}">
                      <a16:creationId xmlns:a16="http://schemas.microsoft.com/office/drawing/2014/main" id="{86D0267F-9953-406F-B7E2-3AA4C02D8F7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04" y="1094"/>
                  <a:ext cx="180" cy="15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omic Sans MS" pitchFamily="66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4" name="Rectangle 5">
                  <a:extLst>
                    <a:ext uri="{FF2B5EF4-FFF2-40B4-BE49-F238E27FC236}">
                      <a16:creationId xmlns:a16="http://schemas.microsoft.com/office/drawing/2014/main" id="{D432210D-289D-4B9A-809C-1EA3024F52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0" y="1046"/>
                  <a:ext cx="5115" cy="271"/>
                </a:xfrm>
                <a:prstGeom prst="rect">
                  <a:avLst/>
                </a:prstGeom>
                <a:solidFill>
                  <a:schemeClr val="tx1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numCol="1">
                  <a:spAutoFit/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ES_tradnl" sz="2200" b="1" i="0" strike="noStrike" kern="1200" cap="none" spc="0" normalizeH="0" baseline="0" noProof="0" dirty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latin typeface="Comic Sans MS" pitchFamily="66" charset="0"/>
                      <a:ea typeface="+mn-ea"/>
                      <a:cs typeface="+mn-cs"/>
                    </a:rPr>
                    <a:t>UNITED STATES</a:t>
                  </a:r>
                  <a:endParaRPr kumimoji="0" lang="es-PE" sz="2200" b="1" i="0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omic Sans MS" pitchFamily="66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" name="Group 3">
                <a:extLst>
                  <a:ext uri="{FF2B5EF4-FFF2-40B4-BE49-F238E27FC236}">
                    <a16:creationId xmlns:a16="http://schemas.microsoft.com/office/drawing/2014/main" id="{4B2E80BF-CBA8-4B7E-8D7F-A113B50143A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0000" y="3720000"/>
                <a:ext cx="8558213" cy="430213"/>
                <a:chOff x="204" y="1046"/>
                <a:chExt cx="5391" cy="271"/>
              </a:xfrm>
            </p:grpSpPr>
            <p:sp>
              <p:nvSpPr>
                <p:cNvPr id="31" name="AutoShape 4">
                  <a:extLst>
                    <a:ext uri="{FF2B5EF4-FFF2-40B4-BE49-F238E27FC236}">
                      <a16:creationId xmlns:a16="http://schemas.microsoft.com/office/drawing/2014/main" id="{BE75DC49-A8CE-4C30-9CD9-555CAFF8A97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04" y="1094"/>
                  <a:ext cx="180" cy="15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omic Sans MS" pitchFamily="66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Rectangle 5">
                  <a:extLst>
                    <a:ext uri="{FF2B5EF4-FFF2-40B4-BE49-F238E27FC236}">
                      <a16:creationId xmlns:a16="http://schemas.microsoft.com/office/drawing/2014/main" id="{7301C8BC-008B-4CDD-9CAE-33C41BEE97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0" y="1046"/>
                  <a:ext cx="5115" cy="271"/>
                </a:xfrm>
                <a:prstGeom prst="rect">
                  <a:avLst/>
                </a:prstGeom>
                <a:solidFill>
                  <a:schemeClr val="tx1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numCol="1">
                  <a:spAutoFit/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ES_tradnl" sz="2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latin typeface="Comic Sans MS" pitchFamily="66" charset="0"/>
                      <a:ea typeface="+mn-ea"/>
                      <a:cs typeface="+mn-cs"/>
                    </a:rPr>
                    <a:t>MEXICO</a:t>
                  </a:r>
                  <a:endParaRPr kumimoji="0" lang="es-PE" sz="2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omic Sans MS" pitchFamily="66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" name="Group 3">
                <a:extLst>
                  <a:ext uri="{FF2B5EF4-FFF2-40B4-BE49-F238E27FC236}">
                    <a16:creationId xmlns:a16="http://schemas.microsoft.com/office/drawing/2014/main" id="{067EC551-4E29-414F-9D15-B3AC4F6D28A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0000" y="4920000"/>
                <a:ext cx="8558213" cy="430213"/>
                <a:chOff x="204" y="1046"/>
                <a:chExt cx="5391" cy="271"/>
              </a:xfrm>
            </p:grpSpPr>
            <p:sp>
              <p:nvSpPr>
                <p:cNvPr id="29" name="AutoShape 4">
                  <a:extLst>
                    <a:ext uri="{FF2B5EF4-FFF2-40B4-BE49-F238E27FC236}">
                      <a16:creationId xmlns:a16="http://schemas.microsoft.com/office/drawing/2014/main" id="{42C4B184-F949-4301-956B-08DCCFDC502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04" y="1094"/>
                  <a:ext cx="180" cy="15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omic Sans MS" pitchFamily="66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Rectangle 5">
                  <a:extLst>
                    <a:ext uri="{FF2B5EF4-FFF2-40B4-BE49-F238E27FC236}">
                      <a16:creationId xmlns:a16="http://schemas.microsoft.com/office/drawing/2014/main" id="{ADBD5E24-C705-4166-8B12-901EFBF3F1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0" y="1046"/>
                  <a:ext cx="5115" cy="271"/>
                </a:xfrm>
                <a:prstGeom prst="rect">
                  <a:avLst/>
                </a:prstGeom>
                <a:solidFill>
                  <a:schemeClr val="tx1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numCol="1">
                  <a:spAutoFit/>
                </a:bodyPr>
                <a:lstStyle/>
                <a:p>
                  <a:pPr lvl="0" algn="l">
                    <a:defRPr/>
                  </a:pPr>
                  <a:r>
                    <a:rPr lang="es-ES_tradnl" dirty="0"/>
                    <a:t>UNITED KINGDOM</a:t>
                  </a:r>
                  <a:endParaRPr lang="es-PE" dirty="0"/>
                </a:p>
              </p:txBody>
            </p:sp>
          </p:grpSp>
          <p:grpSp>
            <p:nvGrpSpPr>
              <p:cNvPr id="19" name="Group 3">
                <a:extLst>
                  <a:ext uri="{FF2B5EF4-FFF2-40B4-BE49-F238E27FC236}">
                    <a16:creationId xmlns:a16="http://schemas.microsoft.com/office/drawing/2014/main" id="{278016A8-4A3A-4D83-BFEF-A628CDC79D5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0000" y="5720000"/>
                <a:ext cx="8558213" cy="430213"/>
                <a:chOff x="204" y="1046"/>
                <a:chExt cx="5391" cy="271"/>
              </a:xfrm>
            </p:grpSpPr>
            <p:sp>
              <p:nvSpPr>
                <p:cNvPr id="27" name="AutoShape 4">
                  <a:extLst>
                    <a:ext uri="{FF2B5EF4-FFF2-40B4-BE49-F238E27FC236}">
                      <a16:creationId xmlns:a16="http://schemas.microsoft.com/office/drawing/2014/main" id="{B0ED531F-6910-4290-8334-F3CC377D873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04" y="1094"/>
                  <a:ext cx="180" cy="15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omic Sans MS" pitchFamily="66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Rectangle 5">
                  <a:extLst>
                    <a:ext uri="{FF2B5EF4-FFF2-40B4-BE49-F238E27FC236}">
                      <a16:creationId xmlns:a16="http://schemas.microsoft.com/office/drawing/2014/main" id="{93C65CB6-41EE-42AE-83CB-3BB6A14BAC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0" y="1046"/>
                  <a:ext cx="5115" cy="271"/>
                </a:xfrm>
                <a:prstGeom prst="rect">
                  <a:avLst/>
                </a:prstGeom>
                <a:solidFill>
                  <a:schemeClr val="tx1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numCol="1">
                  <a:spAutoFit/>
                </a:bodyPr>
                <a:lstStyle/>
                <a:p>
                  <a:pPr lvl="0" algn="l">
                    <a:defRPr/>
                  </a:pPr>
                  <a:r>
                    <a:rPr lang="it-IT" dirty="0"/>
                    <a:t>CHINA</a:t>
                  </a:r>
                  <a:endParaRPr lang="es-PE" dirty="0"/>
                </a:p>
              </p:txBody>
            </p:sp>
          </p:grpSp>
          <p:grpSp>
            <p:nvGrpSpPr>
              <p:cNvPr id="20" name="Group 3">
                <a:extLst>
                  <a:ext uri="{FF2B5EF4-FFF2-40B4-BE49-F238E27FC236}">
                    <a16:creationId xmlns:a16="http://schemas.microsoft.com/office/drawing/2014/main" id="{D6BE6777-E41F-4708-858A-4E14EE398C8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0000" y="5320000"/>
                <a:ext cx="8558213" cy="430213"/>
                <a:chOff x="204" y="1046"/>
                <a:chExt cx="5391" cy="271"/>
              </a:xfrm>
            </p:grpSpPr>
            <p:sp>
              <p:nvSpPr>
                <p:cNvPr id="25" name="AutoShape 4">
                  <a:extLst>
                    <a:ext uri="{FF2B5EF4-FFF2-40B4-BE49-F238E27FC236}">
                      <a16:creationId xmlns:a16="http://schemas.microsoft.com/office/drawing/2014/main" id="{4069A1B6-EB7F-457A-8913-99A44E6A537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04" y="1094"/>
                  <a:ext cx="180" cy="15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omic Sans MS" pitchFamily="66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5">
                  <a:extLst>
                    <a:ext uri="{FF2B5EF4-FFF2-40B4-BE49-F238E27FC236}">
                      <a16:creationId xmlns:a16="http://schemas.microsoft.com/office/drawing/2014/main" id="{D1FA197B-9585-4489-8F7D-DAB066CB1D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0" y="1046"/>
                  <a:ext cx="5115" cy="271"/>
                </a:xfrm>
                <a:prstGeom prst="rect">
                  <a:avLst/>
                </a:prstGeom>
                <a:solidFill>
                  <a:schemeClr val="tx1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numCol="1">
                  <a:spAutoFit/>
                </a:bodyPr>
                <a:lstStyle/>
                <a:p>
                  <a:pPr lvl="0" algn="l">
                    <a:defRPr/>
                  </a:pPr>
                  <a:r>
                    <a:rPr lang="es-ES_tradnl" dirty="0"/>
                    <a:t>HOLLAND</a:t>
                  </a:r>
                  <a:endParaRPr lang="es-PE" dirty="0"/>
                </a:p>
              </p:txBody>
            </p:sp>
          </p:grpSp>
          <p:grpSp>
            <p:nvGrpSpPr>
              <p:cNvPr id="21" name="Group 3">
                <a:extLst>
                  <a:ext uri="{FF2B5EF4-FFF2-40B4-BE49-F238E27FC236}">
                    <a16:creationId xmlns:a16="http://schemas.microsoft.com/office/drawing/2014/main" id="{6125482C-024E-4DFB-8B99-2D96B20D8FA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0000" y="6120000"/>
                <a:ext cx="8558213" cy="430213"/>
                <a:chOff x="204" y="1046"/>
                <a:chExt cx="5391" cy="271"/>
              </a:xfrm>
            </p:grpSpPr>
            <p:sp>
              <p:nvSpPr>
                <p:cNvPr id="23" name="AutoShape 4">
                  <a:extLst>
                    <a:ext uri="{FF2B5EF4-FFF2-40B4-BE49-F238E27FC236}">
                      <a16:creationId xmlns:a16="http://schemas.microsoft.com/office/drawing/2014/main" id="{DAF83144-0BDE-484F-A2EF-B565CCA15BA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04" y="1094"/>
                  <a:ext cx="180" cy="15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omic Sans MS" pitchFamily="66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Rectangle 5">
                  <a:extLst>
                    <a:ext uri="{FF2B5EF4-FFF2-40B4-BE49-F238E27FC236}">
                      <a16:creationId xmlns:a16="http://schemas.microsoft.com/office/drawing/2014/main" id="{FA34484C-8972-4BCA-A9DB-27BE619B44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0" y="1046"/>
                  <a:ext cx="5115" cy="271"/>
                </a:xfrm>
                <a:prstGeom prst="rect">
                  <a:avLst/>
                </a:prstGeom>
                <a:solidFill>
                  <a:schemeClr val="tx1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numCol="1">
                  <a:spAutoFit/>
                </a:bodyPr>
                <a:lstStyle/>
                <a:p>
                  <a:pPr lvl="0" algn="l">
                    <a:defRPr/>
                  </a:pPr>
                  <a:r>
                    <a:rPr lang="it-IT" dirty="0"/>
                    <a:t>BANGLADESH</a:t>
                  </a:r>
                  <a:endParaRPr lang="es-PE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7296382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alassie 01">
            <a:extLst>
              <a:ext uri="{FF2B5EF4-FFF2-40B4-BE49-F238E27FC236}">
                <a16:creationId xmlns:a16="http://schemas.microsoft.com/office/drawing/2014/main" id="{3274DBD1-5E30-4D5D-B5A7-39548CD58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4163" cy="6858000"/>
          </a:xfrm>
          <a:prstGeom prst="rect">
            <a:avLst/>
          </a:prstGeom>
          <a:noFill/>
        </p:spPr>
      </p:pic>
      <p:sp>
        <p:nvSpPr>
          <p:cNvPr id="1238019" name="AutoShape 3"/>
          <p:cNvSpPr>
            <a:spLocks noChangeArrowheads="1"/>
          </p:cNvSpPr>
          <p:nvPr/>
        </p:nvSpPr>
        <p:spPr bwMode="auto">
          <a:xfrm>
            <a:off x="180000" y="2696885"/>
            <a:ext cx="8784000" cy="1464231"/>
          </a:xfrm>
          <a:prstGeom prst="roundRect">
            <a:avLst>
              <a:gd name="adj" fmla="val 16667"/>
            </a:avLst>
          </a:prstGeom>
          <a:solidFill>
            <a:srgbClr val="003366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WE ARE NOT STUDYING ‘’ONLY’’ SETI, BUT </a:t>
            </a:r>
            <a:r>
              <a:rPr kumimoji="0" lang="it-IT" sz="4000" b="1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ALSO</a:t>
            </a:r>
            <a:r>
              <a:rPr kumimoji="0" lang="it-IT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SETI</a:t>
            </a:r>
          </a:p>
        </p:txBody>
      </p:sp>
    </p:spTree>
    <p:extLst>
      <p:ext uri="{BB962C8B-B14F-4D97-AF65-F5344CB8AC3E}">
        <p14:creationId xmlns:p14="http://schemas.microsoft.com/office/powerpoint/2010/main" val="1912244491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8946" name="Picture 2" descr="Galassie 02 (Tolosa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78947" name="Rectangle 3"/>
          <p:cNvSpPr>
            <a:spLocks noChangeArrowheads="1"/>
          </p:cNvSpPr>
          <p:nvPr/>
        </p:nvSpPr>
        <p:spPr bwMode="auto">
          <a:xfrm>
            <a:off x="114300" y="288000"/>
            <a:ext cx="8915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CREATING AN OPTICAL SETI PROGRAM AT THE UNIVERSITY OF SAN MARCOS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D75EF23-8D7A-417F-A545-E340EFC457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65" y="1548000"/>
            <a:ext cx="7352471" cy="5040000"/>
          </a:xfrm>
          <a:prstGeom prst="rect">
            <a:avLst/>
          </a:prstGeom>
        </p:spPr>
      </p:pic>
      <p:pic>
        <p:nvPicPr>
          <p:cNvPr id="4" name="Immagine 3" descr="Immagine che contiene testo, Carattere, Elementi grafici, grafica&#10;&#10;Descrizione generata automaticamente">
            <a:extLst>
              <a:ext uri="{FF2B5EF4-FFF2-40B4-BE49-F238E27FC236}">
                <a16:creationId xmlns:a16="http://schemas.microsoft.com/office/drawing/2014/main" id="{2C3B8173-6BAC-4F70-2922-08ED8AB098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000" y="5977703"/>
            <a:ext cx="2880000" cy="88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26133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Documents and Settings\utente\Documenti\Immagini\Bioastronomia - Zona abitabile galattica + Zona abitabile circumstella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741" y="378000"/>
            <a:ext cx="8920519" cy="6480000"/>
          </a:xfrm>
          <a:prstGeom prst="rect">
            <a:avLst/>
          </a:prstGeom>
          <a:noFill/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738B35FE-0B3A-4A9F-B69A-56FF34434B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288000"/>
            <a:ext cx="8915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>
              <a:defRPr/>
            </a:pPr>
            <a:r>
              <a:rPr lang="es-PE" sz="3200" dirty="0"/>
              <a:t>TESTING</a:t>
            </a:r>
            <a:r>
              <a:rPr kumimoji="0" lang="es-PE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THE POSSIBILITY OF </a:t>
            </a:r>
            <a:r>
              <a:rPr lang="es-PE" sz="3200" dirty="0"/>
              <a:t>“GALACTIC HABITABLE ISLANDS</a:t>
            </a:r>
            <a:r>
              <a:rPr kumimoji="0" lang="es-PE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”</a:t>
            </a: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2D5936B9-F665-475C-BF3A-C25478A8775C}"/>
              </a:ext>
            </a:extLst>
          </p:cNvPr>
          <p:cNvSpPr>
            <a:spLocks noChangeArrowheads="1"/>
          </p:cNvSpPr>
          <p:nvPr/>
        </p:nvSpPr>
        <p:spPr bwMode="auto">
          <a:xfrm rot="751842" flipH="1">
            <a:off x="998852" y="6068010"/>
            <a:ext cx="2133600" cy="228600"/>
          </a:xfrm>
          <a:prstGeom prst="leftArrow">
            <a:avLst>
              <a:gd name="adj1" fmla="val 50000"/>
              <a:gd name="adj2" fmla="val 23333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5F1DEA-F65E-4F85-9522-00418C74FE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54052"/>
            <a:ext cx="26277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1400" dirty="0"/>
              <a:t>Stellar </a:t>
            </a:r>
            <a:r>
              <a:rPr lang="it-IT" sz="1400" dirty="0" err="1"/>
              <a:t>Habitable</a:t>
            </a:r>
            <a:r>
              <a:rPr lang="it-IT" sz="1400" dirty="0"/>
              <a:t> </a:t>
            </a:r>
            <a:r>
              <a:rPr lang="it-IT" sz="1400" dirty="0" err="1"/>
              <a:t>Islands</a:t>
            </a:r>
            <a:r>
              <a:rPr lang="it-IT" sz="1400" dirty="0"/>
              <a:t> (Europa, </a:t>
            </a:r>
            <a:r>
              <a:rPr lang="it-IT" sz="1400" dirty="0" err="1"/>
              <a:t>Enceladus</a:t>
            </a:r>
            <a:r>
              <a:rPr lang="it-IT" sz="1400" dirty="0"/>
              <a:t>, </a:t>
            </a:r>
            <a:r>
              <a:rPr lang="it-IT" sz="1400" dirty="0" err="1"/>
              <a:t>Titan</a:t>
            </a:r>
            <a:r>
              <a:rPr lang="it-IT" sz="1400" dirty="0"/>
              <a:t>)</a:t>
            </a:r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B6D9EE1F-2D82-4D49-9A69-8B5300F0F022}"/>
              </a:ext>
            </a:extLst>
          </p:cNvPr>
          <p:cNvSpPr>
            <a:spLocks noChangeArrowheads="1"/>
          </p:cNvSpPr>
          <p:nvPr/>
        </p:nvSpPr>
        <p:spPr bwMode="auto">
          <a:xfrm rot="7822457" flipH="1">
            <a:off x="5679401" y="3121341"/>
            <a:ext cx="2133600" cy="228600"/>
          </a:xfrm>
          <a:prstGeom prst="leftArrow">
            <a:avLst>
              <a:gd name="adj1" fmla="val 50000"/>
              <a:gd name="adj2" fmla="val 23333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F3231689-5FFB-46DA-906F-DD9FC9945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8712" y="1713002"/>
            <a:ext cx="24837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2000" dirty="0" err="1"/>
              <a:t>Galactic</a:t>
            </a:r>
            <a:r>
              <a:rPr lang="it-IT" sz="2000" dirty="0"/>
              <a:t> </a:t>
            </a:r>
            <a:r>
              <a:rPr lang="it-IT" sz="2000" dirty="0" err="1"/>
              <a:t>Habitable</a:t>
            </a:r>
            <a:endParaRPr lang="it-IT" sz="2000" dirty="0"/>
          </a:p>
          <a:p>
            <a:r>
              <a:rPr lang="it-IT" sz="2000" dirty="0" err="1"/>
              <a:t>Islands</a:t>
            </a:r>
            <a:r>
              <a:rPr lang="it-IT" sz="2000" dirty="0"/>
              <a:t> ?</a:t>
            </a:r>
          </a:p>
        </p:txBody>
      </p:sp>
      <p:sp>
        <p:nvSpPr>
          <p:cNvPr id="10" name="AutoShape 4">
            <a:extLst>
              <a:ext uri="{FF2B5EF4-FFF2-40B4-BE49-F238E27FC236}">
                <a16:creationId xmlns:a16="http://schemas.microsoft.com/office/drawing/2014/main" id="{E45A5E14-11AB-4F98-86AA-CB66728680F7}"/>
              </a:ext>
            </a:extLst>
          </p:cNvPr>
          <p:cNvSpPr>
            <a:spLocks noChangeArrowheads="1"/>
          </p:cNvSpPr>
          <p:nvPr/>
        </p:nvSpPr>
        <p:spPr bwMode="auto">
          <a:xfrm rot="9961301" flipH="1">
            <a:off x="4351995" y="2081998"/>
            <a:ext cx="2133600" cy="228600"/>
          </a:xfrm>
          <a:prstGeom prst="leftArrow">
            <a:avLst>
              <a:gd name="adj1" fmla="val 50000"/>
              <a:gd name="adj2" fmla="val 23333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pic>
        <p:nvPicPr>
          <p:cNvPr id="3" name="Immagine 2" descr="Immagine che contiene testo, Carattere, Elementi grafici, grafica&#10;&#10;Descrizione generata automaticamente">
            <a:extLst>
              <a:ext uri="{FF2B5EF4-FFF2-40B4-BE49-F238E27FC236}">
                <a16:creationId xmlns:a16="http://schemas.microsoft.com/office/drawing/2014/main" id="{D98B6447-C659-867D-DAE0-F846902831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000" y="5977703"/>
            <a:ext cx="2880000" cy="880297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7A69853-447B-6DD1-DFD0-3642841D4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686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WordArt 3">
            <a:extLst>
              <a:ext uri="{FF2B5EF4-FFF2-40B4-BE49-F238E27FC236}">
                <a16:creationId xmlns:a16="http://schemas.microsoft.com/office/drawing/2014/main" id="{08F772FF-7441-4DF4-AF8A-F7498B6C573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885950" y="360000"/>
            <a:ext cx="53721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Arial Black"/>
                <a:ea typeface="+mn-ea"/>
                <a:cs typeface="+mn-cs"/>
              </a:rPr>
              <a:t>2017</a:t>
            </a:r>
          </a:p>
        </p:txBody>
      </p:sp>
      <p:grpSp>
        <p:nvGrpSpPr>
          <p:cNvPr id="13" name="Group 3">
            <a:extLst>
              <a:ext uri="{FF2B5EF4-FFF2-40B4-BE49-F238E27FC236}">
                <a16:creationId xmlns:a16="http://schemas.microsoft.com/office/drawing/2014/main" id="{CC113D2D-4065-403C-A8FB-84C799C10B51}"/>
              </a:ext>
            </a:extLst>
          </p:cNvPr>
          <p:cNvGrpSpPr>
            <a:grpSpLocks/>
          </p:cNvGrpSpPr>
          <p:nvPr/>
        </p:nvGrpSpPr>
        <p:grpSpPr bwMode="auto">
          <a:xfrm>
            <a:off x="360000" y="3060000"/>
            <a:ext cx="8596394" cy="2124077"/>
            <a:chOff x="204" y="1046"/>
            <a:chExt cx="5597" cy="1338"/>
          </a:xfrm>
        </p:grpSpPr>
        <p:sp>
          <p:nvSpPr>
            <p:cNvPr id="14" name="AutoShape 4">
              <a:extLst>
                <a:ext uri="{FF2B5EF4-FFF2-40B4-BE49-F238E27FC236}">
                  <a16:creationId xmlns:a16="http://schemas.microsoft.com/office/drawing/2014/main" id="{9AAD83BA-1D92-423A-81A7-5938F425E04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04" y="1046"/>
              <a:ext cx="180" cy="152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CD2E9D80-E457-4839-AA52-C89394A84B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1046"/>
              <a:ext cx="5321" cy="1338"/>
            </a:xfrm>
            <a:prstGeom prst="rect">
              <a:avLst/>
            </a:prstGeom>
            <a:solidFill>
              <a:schemeClr val="tx1">
                <a:alpha val="4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numCol="1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Nopoki</a:t>
              </a: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 is a unique example of very positive interaction between cultures, due to the fact that Amazonian original peoples send there not only their sons, but also some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of their “wise men" to work as professors in the Faculty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of Basic Intercultural Bilingual Education, teaching the students of their people their own language and culture.</a:t>
              </a:r>
            </a:p>
          </p:txBody>
        </p:sp>
      </p:grpSp>
      <p:sp>
        <p:nvSpPr>
          <p:cNvPr id="20" name="Rectangle 5">
            <a:extLst>
              <a:ext uri="{FF2B5EF4-FFF2-40B4-BE49-F238E27FC236}">
                <a16:creationId xmlns:a16="http://schemas.microsoft.com/office/drawing/2014/main" id="{695C5A76-3FE5-4569-BEC6-951BAE0043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0" y="6120000"/>
            <a:ext cx="9000000" cy="707886"/>
          </a:xfrm>
          <a:prstGeom prst="rect">
            <a:avLst/>
          </a:prstGeom>
          <a:solidFill>
            <a:schemeClr val="tx1">
              <a:alpha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numCol="1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In 2017 in Nopoki there were 7 original peoples, but their number increased due to the “endorsements” of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Luz Salgado and Pope Francis</a:t>
            </a:r>
            <a:endParaRPr kumimoji="0" lang="es-ES_tradnl" sz="2000" b="1" i="0" u="sng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C98A366C-3472-482C-8AAB-2D190ABE57AF}"/>
              </a:ext>
            </a:extLst>
          </p:cNvPr>
          <p:cNvSpPr/>
          <p:nvPr/>
        </p:nvSpPr>
        <p:spPr>
          <a:xfrm>
            <a:off x="360000" y="1440000"/>
            <a:ext cx="4500000" cy="461665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wrap="square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THE SECRET OF NOPOKI</a:t>
            </a:r>
            <a:endParaRPr kumimoji="0" lang="es-ES_tradnl" sz="2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0072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0DD61B23-2999-EDEB-CA88-FFD674CC1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3175"/>
            <a:ext cx="9144000" cy="686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WordArt 3">
            <a:extLst>
              <a:ext uri="{FF2B5EF4-FFF2-40B4-BE49-F238E27FC236}">
                <a16:creationId xmlns:a16="http://schemas.microsoft.com/office/drawing/2014/main" id="{08F772FF-7441-4DF4-AF8A-F7498B6C573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885950" y="360000"/>
            <a:ext cx="53721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Arial Black"/>
                <a:ea typeface="+mn-ea"/>
                <a:cs typeface="+mn-cs"/>
              </a:rPr>
              <a:t>2019</a:t>
            </a:r>
          </a:p>
        </p:txBody>
      </p:sp>
      <p:grpSp>
        <p:nvGrpSpPr>
          <p:cNvPr id="13" name="Group 3">
            <a:extLst>
              <a:ext uri="{FF2B5EF4-FFF2-40B4-BE49-F238E27FC236}">
                <a16:creationId xmlns:a16="http://schemas.microsoft.com/office/drawing/2014/main" id="{CC113D2D-4065-403C-A8FB-84C799C10B51}"/>
              </a:ext>
            </a:extLst>
          </p:cNvPr>
          <p:cNvGrpSpPr>
            <a:grpSpLocks/>
          </p:cNvGrpSpPr>
          <p:nvPr/>
        </p:nvGrpSpPr>
        <p:grpSpPr bwMode="auto">
          <a:xfrm>
            <a:off x="360000" y="2700000"/>
            <a:ext cx="8703907" cy="3140078"/>
            <a:chOff x="204" y="1046"/>
            <a:chExt cx="5667" cy="1978"/>
          </a:xfrm>
        </p:grpSpPr>
        <p:sp>
          <p:nvSpPr>
            <p:cNvPr id="14" name="AutoShape 4">
              <a:extLst>
                <a:ext uri="{FF2B5EF4-FFF2-40B4-BE49-F238E27FC236}">
                  <a16:creationId xmlns:a16="http://schemas.microsoft.com/office/drawing/2014/main" id="{9AAD83BA-1D92-423A-81A7-5938F425E04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04" y="1094"/>
              <a:ext cx="180" cy="152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CD2E9D80-E457-4839-AA52-C89394A84B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1046"/>
              <a:ext cx="5391" cy="1978"/>
            </a:xfrm>
            <a:prstGeom prst="rect">
              <a:avLst/>
            </a:prstGeom>
            <a:solidFill>
              <a:schemeClr val="tx1">
                <a:alpha val="4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numCol="1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Furthermore, they are now translating some textbooks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in Amazonian original languages, starting with </a:t>
              </a:r>
              <a:r>
                <a:rPr lang="en-US" dirty="0"/>
                <a:t>grammar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/>
                <a:t>and </a:t>
              </a: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basic mathematics. So, we have the opportunity, unique </a:t>
              </a:r>
              <a:r>
                <a:rPr lang="en-US" dirty="0"/>
                <a:t>in human history, </a:t>
              </a: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of studying a real attempt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of translating Western culture in languages different both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from the </a:t>
              </a:r>
              <a:r>
                <a:rPr lang="en-US" dirty="0"/>
                <a:t>Western ones</a:t>
              </a: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 and from each other, which very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often do not even have analogous concepts, </a:t>
              </a:r>
              <a:r>
                <a:rPr lang="en-US" dirty="0"/>
                <a:t>to</a:t>
              </a: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 see if it influences their understanding. This is very interesting for anthropology, philosophy and – of course - also for SETI.</a:t>
              </a:r>
            </a:p>
          </p:txBody>
        </p:sp>
      </p:grpSp>
      <p:sp>
        <p:nvSpPr>
          <p:cNvPr id="20" name="Rectangle 5">
            <a:extLst>
              <a:ext uri="{FF2B5EF4-FFF2-40B4-BE49-F238E27FC236}">
                <a16:creationId xmlns:a16="http://schemas.microsoft.com/office/drawing/2014/main" id="{695C5A76-3FE5-4569-BEC6-951BAE0043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0" y="6120000"/>
            <a:ext cx="9000000" cy="707886"/>
          </a:xfrm>
          <a:prstGeom prst="rect">
            <a:avLst/>
          </a:prstGeom>
          <a:solidFill>
            <a:schemeClr val="tx1">
              <a:alpha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numCol="1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Today in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Nopoki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there are as many as 19 original peoples,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although not everyone still has its “wise” who teaches down there</a:t>
            </a:r>
            <a:endParaRPr kumimoji="0" lang="es-ES_tradnl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D081FA5A-A6C3-4B9F-B3CE-43AB043A5294}"/>
              </a:ext>
            </a:extLst>
          </p:cNvPr>
          <p:cNvSpPr/>
          <p:nvPr/>
        </p:nvSpPr>
        <p:spPr>
          <a:xfrm>
            <a:off x="360000" y="1980000"/>
            <a:ext cx="4500000" cy="461665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wrap="square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NOPOKI AND SETI</a:t>
            </a:r>
            <a:endParaRPr kumimoji="0" lang="es-ES_tradnl" sz="2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54853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magine che contiene stoviglie, arredo, cibo, pasto&#10;&#10;Descrizione generata automaticamente">
            <a:extLst>
              <a:ext uri="{FF2B5EF4-FFF2-40B4-BE49-F238E27FC236}">
                <a16:creationId xmlns:a16="http://schemas.microsoft.com/office/drawing/2014/main" id="{3012DB02-910A-8BE7-7646-9D83C86DC6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>
            <a:extLst>
              <a:ext uri="{FF2B5EF4-FFF2-40B4-BE49-F238E27FC236}">
                <a16:creationId xmlns:a16="http://schemas.microsoft.com/office/drawing/2014/main" id="{AD5149CF-DCAE-862B-C326-C920F1E775D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32000" y="222920"/>
            <a:ext cx="8280000" cy="685800"/>
          </a:xfrm>
          <a:prstGeom prst="rect">
            <a:avLst/>
          </a:prstGeom>
          <a:solidFill>
            <a:srgbClr val="000000">
              <a:alpha val="20000"/>
            </a:srgbClr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Arial Black"/>
                <a:ea typeface="+mn-ea"/>
                <a:cs typeface="+mn-cs"/>
              </a:rPr>
              <a:t>THE BOOKS OF NOPOKI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C4B6F4-F8E3-F9EE-4B09-3C6BA7628E19}"/>
              </a:ext>
            </a:extLst>
          </p:cNvPr>
          <p:cNvGrpSpPr>
            <a:grpSpLocks/>
          </p:cNvGrpSpPr>
          <p:nvPr/>
        </p:nvGrpSpPr>
        <p:grpSpPr bwMode="auto">
          <a:xfrm>
            <a:off x="360000" y="3140809"/>
            <a:ext cx="8358188" cy="954088"/>
            <a:chOff x="204" y="1046"/>
            <a:chExt cx="5265" cy="601"/>
          </a:xfrm>
        </p:grpSpPr>
        <p:sp>
          <p:nvSpPr>
            <p:cNvPr id="5" name="AutoShape 4">
              <a:extLst>
                <a:ext uri="{FF2B5EF4-FFF2-40B4-BE49-F238E27FC236}">
                  <a16:creationId xmlns:a16="http://schemas.microsoft.com/office/drawing/2014/main" id="{20EC509D-74D0-EA25-D183-675CB3D2608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04" y="1094"/>
              <a:ext cx="180" cy="152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E247E540-FE6B-C37B-924E-E404369D21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1046"/>
              <a:ext cx="4989" cy="601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numCol="1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2) Workshops on Interstellar Message Composition (December 2023).</a:t>
              </a:r>
              <a:endParaRPr kumimoji="0" lang="es-PE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grpSp>
        <p:nvGrpSpPr>
          <p:cNvPr id="8" name="Group 3">
            <a:extLst>
              <a:ext uri="{FF2B5EF4-FFF2-40B4-BE49-F238E27FC236}">
                <a16:creationId xmlns:a16="http://schemas.microsoft.com/office/drawing/2014/main" id="{EEB8EE37-4AEC-6243-9464-BD2ACE5EB149}"/>
              </a:ext>
            </a:extLst>
          </p:cNvPr>
          <p:cNvGrpSpPr>
            <a:grpSpLocks/>
          </p:cNvGrpSpPr>
          <p:nvPr/>
        </p:nvGrpSpPr>
        <p:grpSpPr bwMode="auto">
          <a:xfrm>
            <a:off x="360000" y="4580810"/>
            <a:ext cx="8358188" cy="954088"/>
            <a:chOff x="204" y="1046"/>
            <a:chExt cx="5265" cy="601"/>
          </a:xfrm>
        </p:grpSpPr>
        <p:sp>
          <p:nvSpPr>
            <p:cNvPr id="9" name="AutoShape 4">
              <a:extLst>
                <a:ext uri="{FF2B5EF4-FFF2-40B4-BE49-F238E27FC236}">
                  <a16:creationId xmlns:a16="http://schemas.microsoft.com/office/drawing/2014/main" id="{565AC148-72A3-6548-0D6F-A9EC71A3C75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04" y="1094"/>
              <a:ext cx="180" cy="152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10" name="Rectangle 5">
              <a:extLst>
                <a:ext uri="{FF2B5EF4-FFF2-40B4-BE49-F238E27FC236}">
                  <a16:creationId xmlns:a16="http://schemas.microsoft.com/office/drawing/2014/main" id="{525583CB-CEFD-4016-C111-DAA8B2F732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1046"/>
              <a:ext cx="4989" cy="601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numCol="1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dirty="0"/>
                <a:t>3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) Seminar on ethnomathematics at the EHESS (November 2024).</a:t>
              </a:r>
              <a:endParaRPr kumimoji="0" lang="es-PE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grpSp>
        <p:nvGrpSpPr>
          <p:cNvPr id="11" name="Group 3">
            <a:extLst>
              <a:ext uri="{FF2B5EF4-FFF2-40B4-BE49-F238E27FC236}">
                <a16:creationId xmlns:a16="http://schemas.microsoft.com/office/drawing/2014/main" id="{C1429F92-5E96-5CF9-32A2-8A42E786DA8E}"/>
              </a:ext>
            </a:extLst>
          </p:cNvPr>
          <p:cNvGrpSpPr>
            <a:grpSpLocks/>
          </p:cNvGrpSpPr>
          <p:nvPr/>
        </p:nvGrpSpPr>
        <p:grpSpPr bwMode="auto">
          <a:xfrm>
            <a:off x="360000" y="1700808"/>
            <a:ext cx="8358188" cy="954088"/>
            <a:chOff x="204" y="1046"/>
            <a:chExt cx="5265" cy="601"/>
          </a:xfrm>
        </p:grpSpPr>
        <p:sp>
          <p:nvSpPr>
            <p:cNvPr id="12" name="AutoShape 4">
              <a:extLst>
                <a:ext uri="{FF2B5EF4-FFF2-40B4-BE49-F238E27FC236}">
                  <a16:creationId xmlns:a16="http://schemas.microsoft.com/office/drawing/2014/main" id="{00757C8D-BF43-7F1F-4311-77B8E98F3B1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04" y="1063"/>
              <a:ext cx="180" cy="152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id="{636BB4F1-FDDD-0C8C-D8EC-BE2B193CCA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1046"/>
              <a:ext cx="4989" cy="601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numCol="1">
              <a:spAutoFit/>
            </a:bodyPr>
            <a:lstStyle/>
            <a:p>
              <a:pPr algn="l">
                <a:defRPr/>
              </a:pPr>
              <a:r>
                <a:rPr kumimoji="0" lang="es-ES_tradn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1)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 Statistical study on the learning of mathematics in Nopoki (November 2023).</a:t>
              </a:r>
              <a:endParaRPr kumimoji="0" lang="es-PE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pic>
        <p:nvPicPr>
          <p:cNvPr id="14" name="Immagine 13" descr="Immagine che contiene testo, Carattere, Elementi grafici, grafica&#10;&#10;Descrizione generata automaticamente">
            <a:extLst>
              <a:ext uri="{FF2B5EF4-FFF2-40B4-BE49-F238E27FC236}">
                <a16:creationId xmlns:a16="http://schemas.microsoft.com/office/drawing/2014/main" id="{9B3D4AFE-0A4B-6C35-8864-9B493EF466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000" y="5977703"/>
            <a:ext cx="2880000" cy="88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5848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magine 1">
            <a:extLst>
              <a:ext uri="{FF2B5EF4-FFF2-40B4-BE49-F238E27FC236}">
                <a16:creationId xmlns:a16="http://schemas.microsoft.com/office/drawing/2014/main" id="{1B6F801A-E1FC-2583-9AE4-08FB3F247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" y="1716513"/>
            <a:ext cx="9144000" cy="51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0BD4526C-DC22-FD0F-D34E-FCE629200B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288000"/>
            <a:ext cx="8915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all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Seminar about interculturality in Nopoki at San Marcos</a:t>
            </a:r>
            <a:endParaRPr kumimoji="0" lang="es-PE" sz="3200" b="1" i="0" u="none" strike="noStrike" kern="1200" cap="all" spc="0" normalizeH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pic>
        <p:nvPicPr>
          <p:cNvPr id="6" name="Immagine 5" descr="Immagine che contiene testo, Carattere, Elementi grafici, grafica&#10;&#10;Descrizione generata automaticamente">
            <a:extLst>
              <a:ext uri="{FF2B5EF4-FFF2-40B4-BE49-F238E27FC236}">
                <a16:creationId xmlns:a16="http://schemas.microsoft.com/office/drawing/2014/main" id="{81304BFF-11EC-121E-8E4A-D4665E008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000" y="5977703"/>
            <a:ext cx="2880000" cy="88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14699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magine 21" descr="Immagine che contiene testo, grafica, Elementi grafici, poster&#10;&#10;Descrizione generata automaticamente">
            <a:extLst>
              <a:ext uri="{FF2B5EF4-FFF2-40B4-BE49-F238E27FC236}">
                <a16:creationId xmlns:a16="http://schemas.microsoft.com/office/drawing/2014/main" id="{675FA2A5-7D96-CD54-6094-13D7F6D928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grpSp>
        <p:nvGrpSpPr>
          <p:cNvPr id="2" name="Group 3">
            <a:extLst>
              <a:ext uri="{FF2B5EF4-FFF2-40B4-BE49-F238E27FC236}">
                <a16:creationId xmlns:a16="http://schemas.microsoft.com/office/drawing/2014/main" id="{E03D0B1F-4A13-D714-B183-3B7E300B6F07}"/>
              </a:ext>
            </a:extLst>
          </p:cNvPr>
          <p:cNvGrpSpPr>
            <a:grpSpLocks/>
          </p:cNvGrpSpPr>
          <p:nvPr/>
        </p:nvGrpSpPr>
        <p:grpSpPr bwMode="auto">
          <a:xfrm>
            <a:off x="360000" y="3140809"/>
            <a:ext cx="8358188" cy="954088"/>
            <a:chOff x="204" y="1046"/>
            <a:chExt cx="5265" cy="601"/>
          </a:xfrm>
        </p:grpSpPr>
        <p:sp>
          <p:nvSpPr>
            <p:cNvPr id="3" name="AutoShape 4">
              <a:extLst>
                <a:ext uri="{FF2B5EF4-FFF2-40B4-BE49-F238E27FC236}">
                  <a16:creationId xmlns:a16="http://schemas.microsoft.com/office/drawing/2014/main" id="{BC1B8D75-D218-618F-CAE7-2DFA03C0C2A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04" y="1094"/>
              <a:ext cx="180" cy="152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14" name="Rectangle 5">
              <a:extLst>
                <a:ext uri="{FF2B5EF4-FFF2-40B4-BE49-F238E27FC236}">
                  <a16:creationId xmlns:a16="http://schemas.microsoft.com/office/drawing/2014/main" id="{6621B295-E7E0-AF9A-C1AF-D5E503BB66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1046"/>
              <a:ext cx="4989" cy="601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numCol="1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2) The future of communication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dirty="0"/>
                <a:t>	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(18 October 2024)</a:t>
              </a:r>
              <a:endParaRPr kumimoji="0" lang="es-PE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grpSp>
        <p:nvGrpSpPr>
          <p:cNvPr id="15" name="Group 3">
            <a:extLst>
              <a:ext uri="{FF2B5EF4-FFF2-40B4-BE49-F238E27FC236}">
                <a16:creationId xmlns:a16="http://schemas.microsoft.com/office/drawing/2014/main" id="{901714FF-1946-7245-E52F-C7DE61B9C1A4}"/>
              </a:ext>
            </a:extLst>
          </p:cNvPr>
          <p:cNvGrpSpPr>
            <a:grpSpLocks/>
          </p:cNvGrpSpPr>
          <p:nvPr/>
        </p:nvGrpSpPr>
        <p:grpSpPr bwMode="auto">
          <a:xfrm>
            <a:off x="360000" y="4580810"/>
            <a:ext cx="8358188" cy="954088"/>
            <a:chOff x="204" y="1046"/>
            <a:chExt cx="5265" cy="601"/>
          </a:xfrm>
        </p:grpSpPr>
        <p:sp>
          <p:nvSpPr>
            <p:cNvPr id="16" name="AutoShape 4">
              <a:extLst>
                <a:ext uri="{FF2B5EF4-FFF2-40B4-BE49-F238E27FC236}">
                  <a16:creationId xmlns:a16="http://schemas.microsoft.com/office/drawing/2014/main" id="{4F491E79-71BD-062B-F297-7CEE503AA53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04" y="1094"/>
              <a:ext cx="180" cy="152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17" name="Rectangle 5">
              <a:extLst>
                <a:ext uri="{FF2B5EF4-FFF2-40B4-BE49-F238E27FC236}">
                  <a16:creationId xmlns:a16="http://schemas.microsoft.com/office/drawing/2014/main" id="{787C778A-A918-14C7-9157-7E9491EAD5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1046"/>
              <a:ext cx="4989" cy="601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numCol="1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dirty="0"/>
                <a:t>3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) Back t</a:t>
              </a:r>
              <a:r>
                <a:rPr lang="en-US" sz="2800" dirty="0"/>
                <a:t>o the Moon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	(19 October 2024)</a:t>
              </a:r>
              <a:endParaRPr kumimoji="0" lang="es-PE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grpSp>
        <p:nvGrpSpPr>
          <p:cNvPr id="18" name="Group 3">
            <a:extLst>
              <a:ext uri="{FF2B5EF4-FFF2-40B4-BE49-F238E27FC236}">
                <a16:creationId xmlns:a16="http://schemas.microsoft.com/office/drawing/2014/main" id="{FC0FF97C-D245-12E0-7F8B-DC146E3A787D}"/>
              </a:ext>
            </a:extLst>
          </p:cNvPr>
          <p:cNvGrpSpPr>
            <a:grpSpLocks/>
          </p:cNvGrpSpPr>
          <p:nvPr/>
        </p:nvGrpSpPr>
        <p:grpSpPr bwMode="auto">
          <a:xfrm>
            <a:off x="360000" y="1700808"/>
            <a:ext cx="8358188" cy="954088"/>
            <a:chOff x="204" y="1046"/>
            <a:chExt cx="5265" cy="601"/>
          </a:xfrm>
        </p:grpSpPr>
        <p:sp>
          <p:nvSpPr>
            <p:cNvPr id="19" name="AutoShape 4">
              <a:extLst>
                <a:ext uri="{FF2B5EF4-FFF2-40B4-BE49-F238E27FC236}">
                  <a16:creationId xmlns:a16="http://schemas.microsoft.com/office/drawing/2014/main" id="{C592572E-9C62-2436-8FEB-0FA470013FD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04" y="1063"/>
              <a:ext cx="180" cy="152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0" name="Rectangle 5">
              <a:extLst>
                <a:ext uri="{FF2B5EF4-FFF2-40B4-BE49-F238E27FC236}">
                  <a16:creationId xmlns:a16="http://schemas.microsoft.com/office/drawing/2014/main" id="{99079661-A0B6-B552-CC4C-19DABB5327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1046"/>
              <a:ext cx="4989" cy="601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numCol="1">
              <a:spAutoFit/>
            </a:bodyPr>
            <a:lstStyle/>
            <a:p>
              <a:pPr marL="514350" indent="-514350" algn="l">
                <a:buAutoNum type="arabicParenR"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The </a:t>
              </a:r>
              <a:r>
                <a:rPr lang="en-US" sz="2800" dirty="0"/>
                <a:t>s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earch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 for other civilizations</a:t>
              </a:r>
            </a:p>
            <a:p>
              <a:pPr algn="l">
                <a:defRPr/>
              </a:pPr>
              <a:r>
                <a:rPr lang="en-US" sz="2800" dirty="0"/>
                <a:t>	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(16 October 2024)</a:t>
              </a:r>
              <a:endParaRPr kumimoji="0" lang="es-PE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sp>
        <p:nvSpPr>
          <p:cNvPr id="23" name="Rectangle 3">
            <a:extLst>
              <a:ext uri="{FF2B5EF4-FFF2-40B4-BE49-F238E27FC236}">
                <a16:creationId xmlns:a16="http://schemas.microsoft.com/office/drawing/2014/main" id="{4E501C9F-535B-79FA-4086-9A3E7FA22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288000"/>
            <a:ext cx="8915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all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IAC 2024 AND RELATED EVENTS</a:t>
            </a:r>
            <a:endParaRPr kumimoji="0" lang="es-PE" sz="3200" b="1" i="0" u="none" strike="noStrike" kern="1200" cap="all" spc="0" normalizeH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pic>
        <p:nvPicPr>
          <p:cNvPr id="25" name="Immagine 24" descr="Immagine che contiene testo, Carattere, Elementi grafici, grafica&#10;&#10;Descrizione generata automaticamente">
            <a:extLst>
              <a:ext uri="{FF2B5EF4-FFF2-40B4-BE49-F238E27FC236}">
                <a16:creationId xmlns:a16="http://schemas.microsoft.com/office/drawing/2014/main" id="{05014376-F2B7-0ACA-666A-9081A3BBAB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000" y="5977703"/>
            <a:ext cx="2880000" cy="88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120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cibo, disegnando&#10;&#10;Descrizione generata automaticamente">
            <a:extLst>
              <a:ext uri="{FF2B5EF4-FFF2-40B4-BE49-F238E27FC236}">
                <a16:creationId xmlns:a16="http://schemas.microsoft.com/office/drawing/2014/main" id="{829185CA-7C60-4AE1-BB43-65EDB4BAC0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1845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DF47376-83FD-4B7A-BB6C-F4FCFE3B6B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2856"/>
            <a:ext cx="9144000" cy="5724144"/>
          </a:xfrm>
          <a:prstGeom prst="rect">
            <a:avLst/>
          </a:prstGeom>
        </p:spPr>
      </p:pic>
      <p:sp>
        <p:nvSpPr>
          <p:cNvPr id="8" name="AutoShape 4">
            <a:extLst>
              <a:ext uri="{FF2B5EF4-FFF2-40B4-BE49-F238E27FC236}">
                <a16:creationId xmlns:a16="http://schemas.microsoft.com/office/drawing/2014/main" id="{96282A05-2559-4C97-AEFD-6049B21A75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0" y="1484784"/>
            <a:ext cx="4716024" cy="1728192"/>
          </a:xfrm>
          <a:prstGeom prst="wedgeEllipseCallout">
            <a:avLst>
              <a:gd name="adj1" fmla="val 35864"/>
              <a:gd name="adj2" fmla="val 114308"/>
            </a:avLst>
          </a:prstGeom>
          <a:gradFill rotWithShape="0">
            <a:gsLst>
              <a:gs pos="0">
                <a:schemeClr val="folHlink">
                  <a:gamma/>
                  <a:shade val="46275"/>
                  <a:invGamma/>
                  <a:alpha val="40000"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lvl="0">
              <a:defRPr/>
            </a:pPr>
            <a:r>
              <a:rPr lang="en-US" sz="2100" dirty="0"/>
              <a:t>Do you want</a:t>
            </a:r>
          </a:p>
          <a:p>
            <a:pPr lvl="0">
              <a:defRPr/>
            </a:pPr>
            <a:r>
              <a:rPr lang="en-US" sz="2100" dirty="0"/>
              <a:t>to get on board</a:t>
            </a:r>
            <a:r>
              <a:rPr kumimoji="0" lang="es-ES_tradnl" sz="21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?   </a:t>
            </a:r>
          </a:p>
        </p:txBody>
      </p:sp>
      <p:sp>
        <p:nvSpPr>
          <p:cNvPr id="9" name="AutoShape 4">
            <a:extLst>
              <a:ext uri="{FF2B5EF4-FFF2-40B4-BE49-F238E27FC236}">
                <a16:creationId xmlns:a16="http://schemas.microsoft.com/office/drawing/2014/main" id="{1AB35BB2-93EF-4EC4-AB15-73B86810B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6136" y="4005064"/>
            <a:ext cx="3168352" cy="1467544"/>
          </a:xfrm>
          <a:prstGeom prst="wedgeEllipseCallout">
            <a:avLst>
              <a:gd name="adj1" fmla="val -63768"/>
              <a:gd name="adj2" fmla="val -103778"/>
            </a:avLst>
          </a:prstGeom>
          <a:gradFill rotWithShape="0">
            <a:gsLst>
              <a:gs pos="0">
                <a:schemeClr val="folHlink">
                  <a:gamma/>
                  <a:shade val="46275"/>
                  <a:invGamma/>
                  <a:alpha val="40000"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lvl="0">
              <a:defRPr/>
            </a:pPr>
            <a:r>
              <a:rPr lang="it-IT" sz="2100" dirty="0" err="1"/>
              <a:t>Then</a:t>
            </a:r>
            <a:r>
              <a:rPr lang="it-IT" sz="2100" dirty="0"/>
              <a:t> </a:t>
            </a:r>
            <a:r>
              <a:rPr lang="it-IT" sz="2100" dirty="0" err="1"/>
              <a:t>write</a:t>
            </a:r>
            <a:endParaRPr lang="it-IT" sz="2100" dirty="0"/>
          </a:p>
          <a:p>
            <a:pPr lvl="0">
              <a:defRPr/>
            </a:pPr>
            <a:r>
              <a:rPr lang="it-IT" sz="2100" dirty="0" err="1"/>
              <a:t>soon</a:t>
            </a:r>
            <a:r>
              <a:rPr lang="it-IT" sz="2100" dirty="0"/>
              <a:t> to …</a:t>
            </a:r>
            <a:r>
              <a:rPr kumimoji="0" lang="es-ES_tradnl" sz="21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3406714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DE9E6131-7BB7-48C8-9CCB-079DF9CE1D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573298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56B5D3FB-D284-89EA-9F93-24E711C36421}"/>
              </a:ext>
            </a:extLst>
          </p:cNvPr>
          <p:cNvGrpSpPr>
            <a:grpSpLocks/>
          </p:cNvGrpSpPr>
          <p:nvPr/>
        </p:nvGrpSpPr>
        <p:grpSpPr bwMode="auto">
          <a:xfrm>
            <a:off x="303213" y="4731021"/>
            <a:ext cx="8537575" cy="1938339"/>
            <a:chOff x="217" y="1046"/>
            <a:chExt cx="5378" cy="1221"/>
          </a:xfrm>
        </p:grpSpPr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EAD5706E-732E-1AE3-77C9-CFC5270A1D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" y="1053"/>
              <a:ext cx="159" cy="159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b="1" dirty="0">
                <a:solidFill>
                  <a:srgbClr val="FFFF00"/>
                </a:solidFill>
                <a:latin typeface="Comic Sans MS" pitchFamily="66" charset="0"/>
              </a:endParaRPr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FFE69A00-C9B1-F827-0615-0E16AAAB81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1046"/>
              <a:ext cx="5115" cy="1221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numCol="1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400" b="1" dirty="0">
                  <a:solidFill>
                    <a:srgbClr val="FFFF00"/>
                  </a:solidFill>
                  <a:latin typeface="Comic Sans MS" pitchFamily="66" charset="0"/>
                </a:rPr>
                <a:t>This talk incorporates results from some research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 b="1" dirty="0">
                <a:solidFill>
                  <a:srgbClr val="FFFF00"/>
                </a:solidFill>
                <a:latin typeface="Comic Sans MS" pitchFamily="66" charset="0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400" b="1" dirty="0">
                  <a:solidFill>
                    <a:srgbClr val="FFFF00"/>
                  </a:solidFill>
                  <a:latin typeface="Comic Sans MS" pitchFamily="66" charset="0"/>
                </a:rPr>
                <a:t>projects supported by the InCosmiCon Research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 b="1" dirty="0">
                <a:solidFill>
                  <a:srgbClr val="FFFF00"/>
                </a:solidFill>
                <a:latin typeface="Comic Sans MS" pitchFamily="66" charset="0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400" b="1" dirty="0" err="1">
                  <a:solidFill>
                    <a:srgbClr val="FFFF00"/>
                  </a:solidFill>
                  <a:latin typeface="Comic Sans MS" pitchFamily="66" charset="0"/>
                </a:rPr>
                <a:t>Center</a:t>
              </a:r>
              <a:r>
                <a:rPr lang="en-GB" sz="2400" b="1" dirty="0">
                  <a:solidFill>
                    <a:srgbClr val="FFFF00"/>
                  </a:solidFill>
                  <a:latin typeface="Comic Sans MS" pitchFamily="66" charset="0"/>
                </a:rPr>
                <a:t> at the University of Insubria (Italy)</a:t>
              </a:r>
              <a:endParaRPr lang="en-US" sz="2400" b="1" dirty="0">
                <a:solidFill>
                  <a:srgbClr val="FFFF00"/>
                </a:solidFill>
                <a:latin typeface="Comic Sans MS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5973532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DE9E6131-7BB7-48C8-9CCB-079DF9CE1D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573298"/>
          </a:xfrm>
          <a:prstGeom prst="rect">
            <a:avLst/>
          </a:prstGeom>
        </p:spPr>
      </p:pic>
      <p:sp>
        <p:nvSpPr>
          <p:cNvPr id="3" name="AutoShape 3">
            <a:extLst>
              <a:ext uri="{FF2B5EF4-FFF2-40B4-BE49-F238E27FC236}">
                <a16:creationId xmlns:a16="http://schemas.microsoft.com/office/drawing/2014/main" id="{7CC9D739-FEAB-313A-0DCC-B1DE556045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5040000"/>
            <a:ext cx="8640000" cy="1123712"/>
          </a:xfrm>
          <a:prstGeom prst="roundRect">
            <a:avLst>
              <a:gd name="adj" fmla="val 16667"/>
            </a:avLst>
          </a:prstGeom>
          <a:solidFill>
            <a:srgbClr val="003366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www.incosmicon.net</a:t>
            </a:r>
            <a:endParaRPr kumimoji="0" lang="es-PE" sz="6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2658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alassie 01">
            <a:extLst>
              <a:ext uri="{FF2B5EF4-FFF2-40B4-BE49-F238E27FC236}">
                <a16:creationId xmlns:a16="http://schemas.microsoft.com/office/drawing/2014/main" id="{3274DBD1-5E30-4D5D-B5A7-39548CD58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4163" cy="6858000"/>
          </a:xfrm>
          <a:prstGeom prst="rect">
            <a:avLst/>
          </a:prstGeom>
          <a:noFill/>
        </p:spPr>
      </p:pic>
      <p:sp>
        <p:nvSpPr>
          <p:cNvPr id="1238019" name="AutoShape 3"/>
          <p:cNvSpPr>
            <a:spLocks noChangeArrowheads="1"/>
          </p:cNvSpPr>
          <p:nvPr/>
        </p:nvSpPr>
        <p:spPr bwMode="auto">
          <a:xfrm>
            <a:off x="180000" y="2696885"/>
            <a:ext cx="8784000" cy="1464231"/>
          </a:xfrm>
          <a:prstGeom prst="roundRect">
            <a:avLst>
              <a:gd name="adj" fmla="val 16667"/>
            </a:avLst>
          </a:prstGeom>
          <a:solidFill>
            <a:srgbClr val="003366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lvl="0">
              <a:defRPr/>
            </a:pPr>
            <a:r>
              <a:rPr lang="it-IT" sz="4000" dirty="0"/>
              <a:t>AS WE ANNOUNCED</a:t>
            </a:r>
          </a:p>
          <a:p>
            <a:pPr lvl="0">
              <a:defRPr/>
            </a:pPr>
            <a:r>
              <a:rPr lang="it-IT" sz="4000" dirty="0"/>
              <a:t>AT THE …</a:t>
            </a:r>
          </a:p>
        </p:txBody>
      </p:sp>
    </p:spTree>
    <p:extLst>
      <p:ext uri="{BB962C8B-B14F-4D97-AF65-F5344CB8AC3E}">
        <p14:creationId xmlns:p14="http://schemas.microsoft.com/office/powerpoint/2010/main" val="211210983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interni, stanza, televisione, vivendo&#10;&#10;Descrizione generata automaticamente">
            <a:extLst>
              <a:ext uri="{FF2B5EF4-FFF2-40B4-BE49-F238E27FC236}">
                <a16:creationId xmlns:a16="http://schemas.microsoft.com/office/drawing/2014/main" id="{DF50E408-8A84-4648-90B0-8E2E89C4F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7360"/>
            <a:ext cx="9144000" cy="5120640"/>
          </a:xfrm>
          <a:prstGeom prst="rect">
            <a:avLst/>
          </a:prstGeom>
        </p:spPr>
      </p:pic>
      <p:pic>
        <p:nvPicPr>
          <p:cNvPr id="5" name="Immagine 4" descr="Immagine che contiene cibo&#10;&#10;Descrizione generata automaticamente">
            <a:extLst>
              <a:ext uri="{FF2B5EF4-FFF2-40B4-BE49-F238E27FC236}">
                <a16:creationId xmlns:a16="http://schemas.microsoft.com/office/drawing/2014/main" id="{3BE58A5F-52CC-403E-8011-445C63FC68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16996"/>
          </a:xfrm>
          <a:prstGeom prst="rect">
            <a:avLst/>
          </a:prstGeom>
        </p:spPr>
      </p:pic>
      <p:sp>
        <p:nvSpPr>
          <p:cNvPr id="7" name="AutoShape 3">
            <a:extLst>
              <a:ext uri="{FF2B5EF4-FFF2-40B4-BE49-F238E27FC236}">
                <a16:creationId xmlns:a16="http://schemas.microsoft.com/office/drawing/2014/main" id="{1F98805B-2ED1-4B4D-A9BB-B786FD2C9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5940000"/>
            <a:ext cx="8784000" cy="783193"/>
          </a:xfrm>
          <a:prstGeom prst="roundRect">
            <a:avLst>
              <a:gd name="adj" fmla="val 16667"/>
            </a:avLst>
          </a:prstGeom>
          <a:solidFill>
            <a:srgbClr val="003366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lvl="0">
              <a:defRPr/>
            </a:pPr>
            <a:r>
              <a:rPr lang="it-IT" sz="4000" dirty="0"/>
              <a:t>ON 26/06/2020 WE CREATED …</a:t>
            </a:r>
          </a:p>
        </p:txBody>
      </p:sp>
    </p:spTree>
    <p:extLst>
      <p:ext uri="{BB962C8B-B14F-4D97-AF65-F5344CB8AC3E}">
        <p14:creationId xmlns:p14="http://schemas.microsoft.com/office/powerpoint/2010/main" val="38709454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DE9E6131-7BB7-48C8-9CCB-079DF9CE1D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573298"/>
          </a:xfrm>
          <a:prstGeom prst="rect">
            <a:avLst/>
          </a:prstGeom>
        </p:spPr>
      </p:pic>
      <p:sp>
        <p:nvSpPr>
          <p:cNvPr id="2" name="AutoShape 3">
            <a:extLst>
              <a:ext uri="{FF2B5EF4-FFF2-40B4-BE49-F238E27FC236}">
                <a16:creationId xmlns:a16="http://schemas.microsoft.com/office/drawing/2014/main" id="{E51DFB51-9027-45F4-A8F0-355A46B6C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5040000"/>
            <a:ext cx="8784000" cy="1464231"/>
          </a:xfrm>
          <a:prstGeom prst="roundRect">
            <a:avLst>
              <a:gd name="adj" fmla="val 16667"/>
            </a:avLst>
          </a:prstGeom>
          <a:solidFill>
            <a:srgbClr val="003366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lvl="0">
              <a:defRPr/>
            </a:pPr>
            <a:r>
              <a:rPr lang="it-IT" sz="4000" dirty="0"/>
              <a:t>A RESEARCH CENTER BASED AT THE …</a:t>
            </a:r>
          </a:p>
        </p:txBody>
      </p:sp>
    </p:spTree>
    <p:extLst>
      <p:ext uri="{BB962C8B-B14F-4D97-AF65-F5344CB8AC3E}">
        <p14:creationId xmlns:p14="http://schemas.microsoft.com/office/powerpoint/2010/main" val="199917703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edificio, esterni, mattone, via&#10;&#10;Descrizione generata automaticamente">
            <a:extLst>
              <a:ext uri="{FF2B5EF4-FFF2-40B4-BE49-F238E27FC236}">
                <a16:creationId xmlns:a16="http://schemas.microsoft.com/office/drawing/2014/main" id="{6C82DA47-12FE-4C4D-9CB3-03183730F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05" y="685358"/>
            <a:ext cx="9144000" cy="6172642"/>
          </a:xfrm>
          <a:prstGeom prst="rect">
            <a:avLst/>
          </a:prstGeom>
        </p:spPr>
      </p:pic>
      <p:pic>
        <p:nvPicPr>
          <p:cNvPr id="5" name="Immagine 4" descr="Immagine che contiene circuito, elettronico&#10;&#10;Descrizione generata automaticamente">
            <a:extLst>
              <a:ext uri="{FF2B5EF4-FFF2-40B4-BE49-F238E27FC236}">
                <a16:creationId xmlns:a16="http://schemas.microsoft.com/office/drawing/2014/main" id="{D23EDFDF-078A-42A8-A57A-C733655F09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65027"/>
          </a:xfrm>
          <a:prstGeom prst="rect">
            <a:avLst/>
          </a:prstGeom>
        </p:spPr>
      </p:pic>
      <p:sp>
        <p:nvSpPr>
          <p:cNvPr id="6" name="AutoShape 3">
            <a:extLst>
              <a:ext uri="{FF2B5EF4-FFF2-40B4-BE49-F238E27FC236}">
                <a16:creationId xmlns:a16="http://schemas.microsoft.com/office/drawing/2014/main" id="{CE189DF4-673E-4C90-A0C8-714F83163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5940000"/>
            <a:ext cx="8784000" cy="783193"/>
          </a:xfrm>
          <a:prstGeom prst="roundRect">
            <a:avLst>
              <a:gd name="adj" fmla="val 16667"/>
            </a:avLst>
          </a:prstGeom>
          <a:solidFill>
            <a:srgbClr val="003366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lvl="0">
              <a:defRPr/>
            </a:pPr>
            <a:r>
              <a:rPr lang="it-IT" sz="4000" dirty="0"/>
              <a:t>IN COLLABORATION WITH …</a:t>
            </a:r>
          </a:p>
        </p:txBody>
      </p:sp>
    </p:spTree>
    <p:extLst>
      <p:ext uri="{BB962C8B-B14F-4D97-AF65-F5344CB8AC3E}">
        <p14:creationId xmlns:p14="http://schemas.microsoft.com/office/powerpoint/2010/main" val="14459653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tente\Pictures\03  Eventi\0018  Perù  UCSS  2005 (2 Luglio - 2 Agosto)\Universidad Católica Sedes Sapientiae de Lima (Perú) 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2304"/>
            <a:ext cx="9144000" cy="6005696"/>
          </a:xfrm>
          <a:prstGeom prst="rect">
            <a:avLst/>
          </a:prstGeom>
          <a:noFill/>
        </p:spPr>
      </p:pic>
      <p:pic>
        <p:nvPicPr>
          <p:cNvPr id="5123" name="Picture 3" descr="C:\Users\utente\Pictures\05  Loghi\Universidad Católica Sedes Sapientiae de Lima (Perú) 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143116"/>
          </a:xfrm>
          <a:prstGeom prst="rect">
            <a:avLst/>
          </a:prstGeom>
          <a:noFill/>
        </p:spPr>
      </p:pic>
      <p:sp>
        <p:nvSpPr>
          <p:cNvPr id="4" name="AutoShape 3">
            <a:extLst>
              <a:ext uri="{FF2B5EF4-FFF2-40B4-BE49-F238E27FC236}">
                <a16:creationId xmlns:a16="http://schemas.microsoft.com/office/drawing/2014/main" id="{8373409A-FDAE-4214-8846-68D0AB08A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5940000"/>
            <a:ext cx="8784000" cy="783193"/>
          </a:xfrm>
          <a:prstGeom prst="roundRect">
            <a:avLst>
              <a:gd name="adj" fmla="val 16667"/>
            </a:avLst>
          </a:prstGeom>
          <a:solidFill>
            <a:srgbClr val="003366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lvl="0">
              <a:defRPr/>
            </a:pPr>
            <a:r>
              <a:rPr lang="it-IT" sz="4000" dirty="0"/>
              <a:t>AND ESPECIALLY WITH ITS …</a:t>
            </a:r>
          </a:p>
        </p:txBody>
      </p:sp>
    </p:spTree>
    <p:extLst>
      <p:ext uri="{BB962C8B-B14F-4D97-AF65-F5344CB8AC3E}">
        <p14:creationId xmlns:p14="http://schemas.microsoft.com/office/powerpoint/2010/main" val="17186163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Galassie 01">
            <a:extLst>
              <a:ext uri="{FF2B5EF4-FFF2-40B4-BE49-F238E27FC236}">
                <a16:creationId xmlns:a16="http://schemas.microsoft.com/office/drawing/2014/main" id="{189F6AF6-79D8-4689-86E9-1EC35CD3A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4163" cy="6858000"/>
          </a:xfrm>
          <a:prstGeom prst="rect">
            <a:avLst/>
          </a:prstGeom>
          <a:noFill/>
        </p:spPr>
      </p:pic>
      <p:sp>
        <p:nvSpPr>
          <p:cNvPr id="5" name="WordArt 3">
            <a:extLst>
              <a:ext uri="{FF2B5EF4-FFF2-40B4-BE49-F238E27FC236}">
                <a16:creationId xmlns:a16="http://schemas.microsoft.com/office/drawing/2014/main" id="{56AA89FC-6F94-4429-9152-657005EC7B9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32000" y="540000"/>
            <a:ext cx="82800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Arial Black"/>
                <a:ea typeface="+mn-ea"/>
                <a:cs typeface="+mn-cs"/>
              </a:rPr>
              <a:t>AMAZONIAN BRANCH UCSS-NOPOKI</a:t>
            </a: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22637E4D-D1D9-4C6A-9F20-94449EE585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5940000"/>
            <a:ext cx="8715375" cy="783193"/>
          </a:xfrm>
          <a:prstGeom prst="roundRect">
            <a:avLst>
              <a:gd name="adj" fmla="val 16667"/>
            </a:avLst>
          </a:prstGeom>
          <a:solidFill>
            <a:srgbClr val="003366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lvl="0">
              <a:defRPr/>
            </a:pPr>
            <a:r>
              <a:rPr lang="it-IT" sz="4000" dirty="0"/>
              <a:t>AND MANY OTHER SUBJECTS …</a:t>
            </a:r>
          </a:p>
        </p:txBody>
      </p:sp>
      <p:pic>
        <p:nvPicPr>
          <p:cNvPr id="2" name="Immagine 1" descr="Immagine che contiene esterni, erba, albero, cielo&#10;&#10;Descrizione generata automaticamente">
            <a:extLst>
              <a:ext uri="{FF2B5EF4-FFF2-40B4-BE49-F238E27FC236}">
                <a16:creationId xmlns:a16="http://schemas.microsoft.com/office/drawing/2014/main" id="{9917569D-1E30-4E2B-98EC-C86772ED83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498"/>
            <a:ext cx="9144000" cy="5143502"/>
          </a:xfrm>
          <a:prstGeom prst="rect">
            <a:avLst/>
          </a:prstGeom>
        </p:spPr>
      </p:pic>
      <p:sp>
        <p:nvSpPr>
          <p:cNvPr id="11" name="AutoShape 3">
            <a:extLst>
              <a:ext uri="{FF2B5EF4-FFF2-40B4-BE49-F238E27FC236}">
                <a16:creationId xmlns:a16="http://schemas.microsoft.com/office/drawing/2014/main" id="{68CEC075-72F2-492C-B224-FEFBA82B0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5940000"/>
            <a:ext cx="8784000" cy="783193"/>
          </a:xfrm>
          <a:prstGeom prst="roundRect">
            <a:avLst>
              <a:gd name="adj" fmla="val 16667"/>
            </a:avLst>
          </a:prstGeom>
          <a:solidFill>
            <a:srgbClr val="003366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lvl="0">
              <a:defRPr/>
            </a:pPr>
            <a:r>
              <a:rPr lang="it-IT" sz="4000" dirty="0"/>
              <a:t>OUR MEMBERS ARE ALREADY …</a:t>
            </a:r>
          </a:p>
        </p:txBody>
      </p:sp>
    </p:spTree>
    <p:extLst>
      <p:ext uri="{BB962C8B-B14F-4D97-AF65-F5344CB8AC3E}">
        <p14:creationId xmlns:p14="http://schemas.microsoft.com/office/powerpoint/2010/main" val="12424379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DE9E6131-7BB7-48C8-9CCB-079DF9CE1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573298"/>
          </a:xfrm>
          <a:prstGeom prst="rect">
            <a:avLst/>
          </a:prstGeom>
        </p:spPr>
      </p:pic>
      <p:sp>
        <p:nvSpPr>
          <p:cNvPr id="22" name="AutoShape 3">
            <a:extLst>
              <a:ext uri="{FF2B5EF4-FFF2-40B4-BE49-F238E27FC236}">
                <a16:creationId xmlns:a16="http://schemas.microsoft.com/office/drawing/2014/main" id="{9EB815C1-E5C0-4EC8-AB50-53D355FC2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5760000"/>
            <a:ext cx="8715375" cy="783193"/>
          </a:xfrm>
          <a:prstGeom prst="roundRect">
            <a:avLst>
              <a:gd name="adj" fmla="val 16667"/>
            </a:avLst>
          </a:prstGeom>
          <a:solidFill>
            <a:srgbClr val="003366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lvl="0">
              <a:defRPr/>
            </a:pPr>
            <a:r>
              <a:rPr kumimoji="0" lang="it-IT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COMING </a:t>
            </a:r>
            <a:r>
              <a:rPr lang="it-IT" sz="4000" dirty="0"/>
              <a:t>FROM 10 COUNTRIES…</a:t>
            </a:r>
            <a:endParaRPr kumimoji="0" lang="it-IT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DC0FD250-1E14-4540-8E08-A4E52682288D}"/>
              </a:ext>
            </a:extLst>
          </p:cNvPr>
          <p:cNvGrpSpPr/>
          <p:nvPr/>
        </p:nvGrpSpPr>
        <p:grpSpPr>
          <a:xfrm>
            <a:off x="3143240" y="2371680"/>
            <a:ext cx="2857520" cy="2857520"/>
            <a:chOff x="3143240" y="2371680"/>
            <a:chExt cx="2857520" cy="2857520"/>
          </a:xfrm>
        </p:grpSpPr>
        <p:sp>
          <p:nvSpPr>
            <p:cNvPr id="4" name="AutoShape 14">
              <a:extLst>
                <a:ext uri="{FF2B5EF4-FFF2-40B4-BE49-F238E27FC236}">
                  <a16:creationId xmlns:a16="http://schemas.microsoft.com/office/drawing/2014/main" id="{0CB9DDF3-D2E3-4BD9-87DE-2478D02428F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143240" y="2371680"/>
              <a:ext cx="2857520" cy="2857520"/>
            </a:xfrm>
            <a:prstGeom prst="star32">
              <a:avLst>
                <a:gd name="adj" fmla="val 37500"/>
              </a:avLst>
            </a:prstGeom>
            <a:solidFill>
              <a:srgbClr val="FFC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5" name="Text Box 27">
              <a:extLst>
                <a:ext uri="{FF2B5EF4-FFF2-40B4-BE49-F238E27FC236}">
                  <a16:creationId xmlns:a16="http://schemas.microsoft.com/office/drawing/2014/main" id="{BB845512-9652-43CE-B2A5-0992ED5C9A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1665" y="3292609"/>
              <a:ext cx="1040670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PE" sz="6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56</a:t>
              </a:r>
              <a:endParaRPr kumimoji="0" lang="es-PE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00683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2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2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folHlink">
                <a:gamma/>
                <a:shade val="46275"/>
                <a:invGamma/>
              </a:schemeClr>
            </a:gs>
            <a:gs pos="100000">
              <a:schemeClr val="folHlink"/>
            </a:gs>
          </a:gsLst>
          <a:lin ang="5400000" scaled="1"/>
        </a:gra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folHlink">
                <a:gamma/>
                <a:shade val="46275"/>
                <a:invGamma/>
              </a:schemeClr>
            </a:gs>
            <a:gs pos="100000">
              <a:schemeClr val="folHlink"/>
            </a:gs>
          </a:gsLst>
          <a:lin ang="5400000" scaled="1"/>
        </a:gra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/>
      <a:bodyPr wrap="none" fromWordArt="1">
        <a:prstTxWarp prst="textPlain">
          <a:avLst>
            <a:gd name="adj" fmla="val 50000"/>
          </a:avLst>
        </a:prstTxWarp>
      </a:bodyPr>
      <a:lstStyle>
        <a:defPPr>
          <a:defRPr sz="3600" kern="10">
            <a:ln w="9525">
              <a:solidFill>
                <a:srgbClr val="000000"/>
              </a:solidFill>
              <a:round/>
              <a:headEnd/>
              <a:tailEnd/>
            </a:ln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atin typeface="Arial Black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2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1"/>
        </a:solidFill>
        <a:ln w="9525">
          <a:solidFill>
            <a:srgbClr val="FFFF00"/>
          </a:solidFill>
          <a:round/>
          <a:headEnd/>
          <a:tailEnd/>
        </a:ln>
        <a:effectLst/>
      </a:spPr>
      <a:bodyPr rot="10800000">
        <a:spAutoFit/>
      </a:bodyPr>
      <a:lstStyle>
        <a:defPPr algn="ctr">
          <a:defRPr sz="22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2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/>
      <a:bodyPr wrap="none" fromWordArt="1">
        <a:prstTxWarp prst="textPlain">
          <a:avLst>
            <a:gd name="adj" fmla="val 50000"/>
          </a:avLst>
        </a:prstTxWarp>
      </a:bodyPr>
      <a:lstStyle>
        <a:defPPr>
          <a:defRPr sz="3600" kern="10" dirty="0" smtClean="0">
            <a:ln w="9525">
              <a:solidFill>
                <a:srgbClr val="000000"/>
              </a:solidFill>
              <a:round/>
              <a:headEnd/>
              <a:tailEnd/>
            </a:ln>
            <a:gradFill rotWithShape="1">
              <a:gsLst>
                <a:gs pos="0">
                  <a:srgbClr val="767676"/>
                </a:gs>
                <a:gs pos="100000">
                  <a:srgbClr val="FFFFFF"/>
                </a:gs>
              </a:gsLst>
              <a:lin ang="5400000" scaled="1"/>
            </a:gradFill>
            <a:latin typeface="Arial Black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2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2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2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30526</TotalTime>
  <Words>517</Words>
  <Application>Microsoft Office PowerPoint</Application>
  <PresentationFormat>Presentazione su schermo (4:3)</PresentationFormat>
  <Paragraphs>76</Paragraphs>
  <Slides>20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6</vt:i4>
      </vt:variant>
      <vt:variant>
        <vt:lpstr>Titoli diapositive</vt:lpstr>
      </vt:variant>
      <vt:variant>
        <vt:i4>20</vt:i4>
      </vt:variant>
    </vt:vector>
  </HeadingPairs>
  <TitlesOfParts>
    <vt:vector size="30" baseType="lpstr">
      <vt:lpstr>Arial</vt:lpstr>
      <vt:lpstr>Arial Black</vt:lpstr>
      <vt:lpstr>Comic Sans MS</vt:lpstr>
      <vt:lpstr>Times New Roman</vt:lpstr>
      <vt:lpstr>Struttura predefinita</vt:lpstr>
      <vt:lpstr>3_Struttura predefinita</vt:lpstr>
      <vt:lpstr>4_Struttura predefinita</vt:lpstr>
      <vt:lpstr>1_Struttura predefinita</vt:lpstr>
      <vt:lpstr>5_Struttura predefinita</vt:lpstr>
      <vt:lpstr>2_Struttura predefinita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FILOSOFIA DELLA NATURA</dc:title>
  <dc:creator>Paolo Musso</dc:creator>
  <dc:description/>
  <cp:lastModifiedBy>Musso Paolo</cp:lastModifiedBy>
  <cp:revision>2146</cp:revision>
  <dcterms:created xsi:type="dcterms:W3CDTF">2001-08-11T17:12:05Z</dcterms:created>
  <dcterms:modified xsi:type="dcterms:W3CDTF">2023-09-22T03:18:19Z</dcterms:modified>
</cp:coreProperties>
</file>